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6"/>
  </p:notesMasterIdLst>
  <p:sldIdLst>
    <p:sldId id="258" r:id="rId2"/>
    <p:sldId id="259" r:id="rId3"/>
    <p:sldId id="261" r:id="rId4"/>
    <p:sldId id="262" r:id="rId5"/>
    <p:sldId id="309" r:id="rId6"/>
    <p:sldId id="327" r:id="rId7"/>
    <p:sldId id="328" r:id="rId8"/>
    <p:sldId id="304" r:id="rId9"/>
    <p:sldId id="345" r:id="rId10"/>
    <p:sldId id="311" r:id="rId11"/>
    <p:sldId id="312" r:id="rId12"/>
    <p:sldId id="306" r:id="rId13"/>
    <p:sldId id="313" r:id="rId14"/>
    <p:sldId id="273" r:id="rId15"/>
    <p:sldId id="275" r:id="rId16"/>
    <p:sldId id="336" r:id="rId17"/>
    <p:sldId id="307" r:id="rId18"/>
    <p:sldId id="276" r:id="rId19"/>
    <p:sldId id="278" r:id="rId20"/>
    <p:sldId id="339" r:id="rId21"/>
    <p:sldId id="340" r:id="rId22"/>
    <p:sldId id="343" r:id="rId23"/>
    <p:sldId id="335" r:id="rId24"/>
    <p:sldId id="303" r:id="rId25"/>
  </p:sldIdLst>
  <p:sldSz cx="12192000" cy="6858000"/>
  <p:notesSz cx="6858000" cy="9144000"/>
  <p:embeddedFontLst>
    <p:embeddedFont>
      <p:font typeface="Calibri" panose="020F0502020204030204" pitchFamily="34"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4" roundtripDataSignature="AMtx7mieNqwmWQ88P3bYPIKxA5l7iWrTy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291" autoAdjust="0"/>
  </p:normalViewPr>
  <p:slideViewPr>
    <p:cSldViewPr snapToGrid="0">
      <p:cViewPr varScale="1">
        <p:scale>
          <a:sx n="89" d="100"/>
          <a:sy n="89" d="100"/>
        </p:scale>
        <p:origin x="437" y="7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54"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56"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197571796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6" name="Google Shape;8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8" name="Google Shape;108;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4" name="Google Shape;114;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4" name="Google Shape;114;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22078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223" name="Google Shape;223;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5" name="Google Shape;235;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5" name="Google Shape;235;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75447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1" name="Google Shape;241;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3" name="Google Shape;253;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1" name="Google Shape;8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Em branco" type="blank">
  <p:cSld name="BLANK">
    <p:spTree>
      <p:nvGrpSpPr>
        <p:cNvPr id="1" name="Shape 11"/>
        <p:cNvGrpSpPr/>
        <p:nvPr/>
      </p:nvGrpSpPr>
      <p:grpSpPr>
        <a:xfrm>
          <a:off x="0" y="0"/>
          <a:ext cx="0" cy="0"/>
          <a:chOff x="0" y="0"/>
          <a:chExt cx="0" cy="0"/>
        </a:xfrm>
      </p:grpSpPr>
      <p:sp>
        <p:nvSpPr>
          <p:cNvPr id="12" name="Google Shape;12;p17"/>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17"/>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17"/>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e conteúdo" type="obj">
  <p:cSld name="OBJECT">
    <p:spTree>
      <p:nvGrpSpPr>
        <p:cNvPr id="1" name="Shape 15"/>
        <p:cNvGrpSpPr/>
        <p:nvPr/>
      </p:nvGrpSpPr>
      <p:grpSpPr>
        <a:xfrm>
          <a:off x="0" y="0"/>
          <a:ext cx="0" cy="0"/>
          <a:chOff x="0" y="0"/>
          <a:chExt cx="0" cy="0"/>
        </a:xfrm>
      </p:grpSpPr>
      <p:sp>
        <p:nvSpPr>
          <p:cNvPr id="16" name="Google Shape;16;p19"/>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9"/>
          <p:cNvSpPr txBox="1">
            <a:spLocks noGrp="1"/>
          </p:cNvSpPr>
          <p:nvPr>
            <p:ph type="body" idx="1"/>
          </p:nvPr>
        </p:nvSpPr>
        <p:spPr>
          <a:xfrm>
            <a:off x="609600" y="1600202"/>
            <a:ext cx="109728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8" name="Google Shape;18;p19"/>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9"/>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9"/>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abeçalho da Seção" type="secHead">
  <p:cSld name="SECTION_HEADER">
    <p:spTree>
      <p:nvGrpSpPr>
        <p:cNvPr id="1" name="Shape 21"/>
        <p:cNvGrpSpPr/>
        <p:nvPr/>
      </p:nvGrpSpPr>
      <p:grpSpPr>
        <a:xfrm>
          <a:off x="0" y="0"/>
          <a:ext cx="0" cy="0"/>
          <a:chOff x="0" y="0"/>
          <a:chExt cx="0" cy="0"/>
        </a:xfrm>
      </p:grpSpPr>
      <p:sp>
        <p:nvSpPr>
          <p:cNvPr id="22" name="Google Shape;22;p20"/>
          <p:cNvSpPr txBox="1">
            <a:spLocks noGrp="1"/>
          </p:cNvSpPr>
          <p:nvPr>
            <p:ph type="title"/>
          </p:nvPr>
        </p:nvSpPr>
        <p:spPr>
          <a:xfrm>
            <a:off x="963084" y="4406902"/>
            <a:ext cx="103632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0"/>
          <p:cNvSpPr txBox="1">
            <a:spLocks noGrp="1"/>
          </p:cNvSpPr>
          <p:nvPr>
            <p:ph type="body" idx="1"/>
          </p:nvPr>
        </p:nvSpPr>
        <p:spPr>
          <a:xfrm>
            <a:off x="963084" y="2906713"/>
            <a:ext cx="103632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24" name="Google Shape;24;p20"/>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0"/>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0"/>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uas Partes de Conteúdo" type="twoObj">
  <p:cSld name="TWO_OBJECTS">
    <p:spTree>
      <p:nvGrpSpPr>
        <p:cNvPr id="1" name="Shape 27"/>
        <p:cNvGrpSpPr/>
        <p:nvPr/>
      </p:nvGrpSpPr>
      <p:grpSpPr>
        <a:xfrm>
          <a:off x="0" y="0"/>
          <a:ext cx="0" cy="0"/>
          <a:chOff x="0" y="0"/>
          <a:chExt cx="0" cy="0"/>
        </a:xfrm>
      </p:grpSpPr>
      <p:sp>
        <p:nvSpPr>
          <p:cNvPr id="28" name="Google Shape;28;p21"/>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1"/>
          <p:cNvSpPr txBox="1">
            <a:spLocks noGrp="1"/>
          </p:cNvSpPr>
          <p:nvPr>
            <p:ph type="body" idx="1"/>
          </p:nvPr>
        </p:nvSpPr>
        <p:spPr>
          <a:xfrm>
            <a:off x="609600" y="1600202"/>
            <a:ext cx="53848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0" name="Google Shape;30;p21"/>
          <p:cNvSpPr txBox="1">
            <a:spLocks noGrp="1"/>
          </p:cNvSpPr>
          <p:nvPr>
            <p:ph type="body" idx="2"/>
          </p:nvPr>
        </p:nvSpPr>
        <p:spPr>
          <a:xfrm>
            <a:off x="6197600" y="1600202"/>
            <a:ext cx="53848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1" name="Google Shape;31;p21"/>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21"/>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1"/>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ção" type="twoTxTwoObj">
  <p:cSld name="TWO_OBJECTS_WITH_TEXT">
    <p:spTree>
      <p:nvGrpSpPr>
        <p:cNvPr id="1" name="Shape 34"/>
        <p:cNvGrpSpPr/>
        <p:nvPr/>
      </p:nvGrpSpPr>
      <p:grpSpPr>
        <a:xfrm>
          <a:off x="0" y="0"/>
          <a:ext cx="0" cy="0"/>
          <a:chOff x="0" y="0"/>
          <a:chExt cx="0" cy="0"/>
        </a:xfrm>
      </p:grpSpPr>
      <p:sp>
        <p:nvSpPr>
          <p:cNvPr id="35" name="Google Shape;35;p22"/>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2"/>
          <p:cNvSpPr txBox="1">
            <a:spLocks noGrp="1"/>
          </p:cNvSpPr>
          <p:nvPr>
            <p:ph type="body" idx="1"/>
          </p:nvPr>
        </p:nvSpPr>
        <p:spPr>
          <a:xfrm>
            <a:off x="609600" y="1535113"/>
            <a:ext cx="5386917"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37" name="Google Shape;37;p22"/>
          <p:cNvSpPr txBox="1">
            <a:spLocks noGrp="1"/>
          </p:cNvSpPr>
          <p:nvPr>
            <p:ph type="body" idx="2"/>
          </p:nvPr>
        </p:nvSpPr>
        <p:spPr>
          <a:xfrm>
            <a:off x="609600" y="2174875"/>
            <a:ext cx="5386917"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38" name="Google Shape;38;p22"/>
          <p:cNvSpPr txBox="1">
            <a:spLocks noGrp="1"/>
          </p:cNvSpPr>
          <p:nvPr>
            <p:ph type="body" idx="3"/>
          </p:nvPr>
        </p:nvSpPr>
        <p:spPr>
          <a:xfrm>
            <a:off x="6193367" y="1535113"/>
            <a:ext cx="5389034"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39" name="Google Shape;39;p22"/>
          <p:cNvSpPr txBox="1">
            <a:spLocks noGrp="1"/>
          </p:cNvSpPr>
          <p:nvPr>
            <p:ph type="body" idx="4"/>
          </p:nvPr>
        </p:nvSpPr>
        <p:spPr>
          <a:xfrm>
            <a:off x="6193367" y="2174875"/>
            <a:ext cx="5389034"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0" name="Google Shape;40;p22"/>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2"/>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2"/>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mente título" type="titleOnly">
  <p:cSld name="TITLE_ONLY">
    <p:spTree>
      <p:nvGrpSpPr>
        <p:cNvPr id="1" name="Shape 43"/>
        <p:cNvGrpSpPr/>
        <p:nvPr/>
      </p:nvGrpSpPr>
      <p:grpSpPr>
        <a:xfrm>
          <a:off x="0" y="0"/>
          <a:ext cx="0" cy="0"/>
          <a:chOff x="0" y="0"/>
          <a:chExt cx="0" cy="0"/>
        </a:xfrm>
      </p:grpSpPr>
      <p:sp>
        <p:nvSpPr>
          <p:cNvPr id="44" name="Google Shape;44;p23"/>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3"/>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23"/>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3"/>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údo com Legenda" type="objTx">
  <p:cSld name="OBJECT_WITH_CAPTION_TEXT">
    <p:spTree>
      <p:nvGrpSpPr>
        <p:cNvPr id="1" name="Shape 48"/>
        <p:cNvGrpSpPr/>
        <p:nvPr/>
      </p:nvGrpSpPr>
      <p:grpSpPr>
        <a:xfrm>
          <a:off x="0" y="0"/>
          <a:ext cx="0" cy="0"/>
          <a:chOff x="0" y="0"/>
          <a:chExt cx="0" cy="0"/>
        </a:xfrm>
      </p:grpSpPr>
      <p:sp>
        <p:nvSpPr>
          <p:cNvPr id="49" name="Google Shape;49;p24"/>
          <p:cNvSpPr txBox="1">
            <a:spLocks noGrp="1"/>
          </p:cNvSpPr>
          <p:nvPr>
            <p:ph type="title"/>
          </p:nvPr>
        </p:nvSpPr>
        <p:spPr>
          <a:xfrm>
            <a:off x="609600" y="273050"/>
            <a:ext cx="4011084"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24"/>
          <p:cNvSpPr txBox="1">
            <a:spLocks noGrp="1"/>
          </p:cNvSpPr>
          <p:nvPr>
            <p:ph type="body" idx="1"/>
          </p:nvPr>
        </p:nvSpPr>
        <p:spPr>
          <a:xfrm>
            <a:off x="4766734" y="273052"/>
            <a:ext cx="6815666"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51" name="Google Shape;51;p24"/>
          <p:cNvSpPr txBox="1">
            <a:spLocks noGrp="1"/>
          </p:cNvSpPr>
          <p:nvPr>
            <p:ph type="body" idx="2"/>
          </p:nvPr>
        </p:nvSpPr>
        <p:spPr>
          <a:xfrm>
            <a:off x="609600" y="1435102"/>
            <a:ext cx="4011084"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52" name="Google Shape;52;p24"/>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4"/>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4"/>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magem com Legenda" type="picTx">
  <p:cSld name="PICTURE_WITH_CAPTION_TEXT">
    <p:spTree>
      <p:nvGrpSpPr>
        <p:cNvPr id="1" name="Shape 55"/>
        <p:cNvGrpSpPr/>
        <p:nvPr/>
      </p:nvGrpSpPr>
      <p:grpSpPr>
        <a:xfrm>
          <a:off x="0" y="0"/>
          <a:ext cx="0" cy="0"/>
          <a:chOff x="0" y="0"/>
          <a:chExt cx="0" cy="0"/>
        </a:xfrm>
      </p:grpSpPr>
      <p:sp>
        <p:nvSpPr>
          <p:cNvPr id="56" name="Google Shape;56;p25"/>
          <p:cNvSpPr txBox="1">
            <a:spLocks noGrp="1"/>
          </p:cNvSpPr>
          <p:nvPr>
            <p:ph type="title"/>
          </p:nvPr>
        </p:nvSpPr>
        <p:spPr>
          <a:xfrm>
            <a:off x="2389717" y="4800600"/>
            <a:ext cx="73152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5"/>
          <p:cNvSpPr>
            <a:spLocks noGrp="1"/>
          </p:cNvSpPr>
          <p:nvPr>
            <p:ph type="pic" idx="2"/>
          </p:nvPr>
        </p:nvSpPr>
        <p:spPr>
          <a:xfrm>
            <a:off x="2389717" y="612775"/>
            <a:ext cx="7315200" cy="4114800"/>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8" name="Google Shape;58;p25"/>
          <p:cNvSpPr txBox="1">
            <a:spLocks noGrp="1"/>
          </p:cNvSpPr>
          <p:nvPr>
            <p:ph type="body" idx="1"/>
          </p:nvPr>
        </p:nvSpPr>
        <p:spPr>
          <a:xfrm>
            <a:off x="2389717" y="5367338"/>
            <a:ext cx="73152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59" name="Google Shape;59;p25"/>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5"/>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25"/>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ítulo e texto vertical" type="vertTx">
  <p:cSld name="VERTICAL_TEXT">
    <p:spTree>
      <p:nvGrpSpPr>
        <p:cNvPr id="1" name="Shape 62"/>
        <p:cNvGrpSpPr/>
        <p:nvPr/>
      </p:nvGrpSpPr>
      <p:grpSpPr>
        <a:xfrm>
          <a:off x="0" y="0"/>
          <a:ext cx="0" cy="0"/>
          <a:chOff x="0" y="0"/>
          <a:chExt cx="0" cy="0"/>
        </a:xfrm>
      </p:grpSpPr>
      <p:sp>
        <p:nvSpPr>
          <p:cNvPr id="63" name="Google Shape;63;p26"/>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6"/>
          <p:cNvSpPr txBox="1">
            <a:spLocks noGrp="1"/>
          </p:cNvSpPr>
          <p:nvPr>
            <p:ph type="body" idx="1"/>
          </p:nvPr>
        </p:nvSpPr>
        <p:spPr>
          <a:xfrm rot="5400000">
            <a:off x="3833019" y="-1623218"/>
            <a:ext cx="4525963" cy="10972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65" name="Google Shape;65;p26"/>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6"/>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6"/>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e texto verticais" type="vertTitleAndTx">
  <p:cSld name="VERTICAL_TITLE_AND_VERTICAL_TEXT">
    <p:spTree>
      <p:nvGrpSpPr>
        <p:cNvPr id="1" name="Shape 68"/>
        <p:cNvGrpSpPr/>
        <p:nvPr/>
      </p:nvGrpSpPr>
      <p:grpSpPr>
        <a:xfrm>
          <a:off x="0" y="0"/>
          <a:ext cx="0" cy="0"/>
          <a:chOff x="0" y="0"/>
          <a:chExt cx="0" cy="0"/>
        </a:xfrm>
      </p:grpSpPr>
      <p:sp>
        <p:nvSpPr>
          <p:cNvPr id="69" name="Google Shape;69;p27"/>
          <p:cNvSpPr txBox="1">
            <a:spLocks noGrp="1"/>
          </p:cNvSpPr>
          <p:nvPr>
            <p:ph type="title"/>
          </p:nvPr>
        </p:nvSpPr>
        <p:spPr>
          <a:xfrm rot="5400000">
            <a:off x="7285038" y="1828801"/>
            <a:ext cx="5851525" cy="27432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7"/>
          <p:cNvSpPr txBox="1">
            <a:spLocks noGrp="1"/>
          </p:cNvSpPr>
          <p:nvPr>
            <p:ph type="body" idx="1"/>
          </p:nvPr>
        </p:nvSpPr>
        <p:spPr>
          <a:xfrm rot="5400000">
            <a:off x="1697038" y="-812798"/>
            <a:ext cx="5851525" cy="80264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1" name="Google Shape;71;p27"/>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7"/>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7"/>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1pPr>
            <a:lvl2pPr marL="0" lvl="1"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2pPr>
            <a:lvl3pPr marL="0" lvl="2"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3pPr>
            <a:lvl4pPr marL="0" lvl="3"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4pPr>
            <a:lvl5pPr marL="0" lvl="4"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5pPr>
            <a:lvl6pPr marL="0" lvl="5"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6pPr>
            <a:lvl7pPr marL="0" lvl="6"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7pPr>
            <a:lvl8pPr marL="0" lvl="7"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8pPr>
            <a:lvl9pPr marL="0" lvl="8" indent="0" algn="r">
              <a:lnSpc>
                <a:spcPct val="100000"/>
              </a:lnSpc>
              <a:spcBef>
                <a:spcPts val="0"/>
              </a:spcBef>
              <a:spcAft>
                <a:spcPts val="0"/>
              </a:spcAft>
              <a:buSzPts val="1200"/>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6"/>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6"/>
          <p:cNvSpPr txBox="1">
            <a:spLocks noGrp="1"/>
          </p:cNvSpPr>
          <p:nvPr>
            <p:ph type="body" idx="1"/>
          </p:nvPr>
        </p:nvSpPr>
        <p:spPr>
          <a:xfrm>
            <a:off x="609600" y="1600202"/>
            <a:ext cx="109728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6"/>
          <p:cNvSpPr txBox="1">
            <a:spLocks noGrp="1"/>
          </p:cNvSpPr>
          <p:nvPr>
            <p:ph type="dt" idx="10"/>
          </p:nvPr>
        </p:nvSpPr>
        <p:spPr>
          <a:xfrm>
            <a:off x="609600" y="6356352"/>
            <a:ext cx="28448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6"/>
          <p:cNvSpPr txBox="1">
            <a:spLocks noGrp="1"/>
          </p:cNvSpPr>
          <p:nvPr>
            <p:ph type="ftr" idx="11"/>
          </p:nvPr>
        </p:nvSpPr>
        <p:spPr>
          <a:xfrm>
            <a:off x="4165600" y="6356352"/>
            <a:ext cx="3860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6"/>
          <p:cNvSpPr txBox="1">
            <a:spLocks noGrp="1"/>
          </p:cNvSpPr>
          <p:nvPr>
            <p:ph type="sldNum" idx="12"/>
          </p:nvPr>
        </p:nvSpPr>
        <p:spPr>
          <a:xfrm>
            <a:off x="8737600" y="6356352"/>
            <a:ext cx="28448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hyperlink" Target="https://www.vero.com.br/entrevista-lideres-religiosos-da-regiao-respondem-perguntas-da-vero/"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hyperlink" Target="https://nacoesunidas.org/chefe-da-onu-alerta-para-avanco-do-discurso-de-odio-e-da-intolerancia-religiosa-no-mundo/"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mensagenscomamor.com/mensagem/526053"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facebook.com/OSumoPontifice/"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salvemaria.com.br/constituicao-da-igreja-parte-1-hierarquia/" TargetMode="Externa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xapuri.info/amazonia-agenda/medicina-indigena-doutor-page/"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hyperlink" Target="https://umbandaead.blog.br/2017/02/06/mae-carmen-de-oxum-e-pai-karlito-de-oxumare-sao-impedidos-de-embarcar-em-voo-da-gol/"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hyperlink" Target="https://ocontornodebh.com.br/index/2017/12/04/monge-tibetano-participa-de-retiro-em-nova-lima/"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hyperlink" Target="https://br.pinterest.com/pin/517210338441088357/?nic_v2=1a1fy8P29"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hyperlink" Target="https://www.radiorainhadapaz.com.br/noticias/noticia/id:13631;ser-como-jesus-de-nazare.html"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altoastral.com.br/profeta-maome/" TargetMode="External"/><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infoescola.com/biografias/mahatma-gandhi/" TargetMode="External"/><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pensador.com/autor/chico_xavier/" TargetMode="External"/><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www.infoescola.com/biografias/mahatma-gandhi/" TargetMode="External"/><Relationship Id="rId13" Type="http://schemas.openxmlformats.org/officeDocument/2006/relationships/hyperlink" Target="https://umbandaead.blog.br/2017/02/06/mae-carmen-de-oxum-e-pai-karlito-de-oxumare-sao-impedidos-de-embarcar-em-voo-da-gol/" TargetMode="External"/><Relationship Id="rId18" Type="http://schemas.openxmlformats.org/officeDocument/2006/relationships/hyperlink" Target="https://nacoesunidas.org/chefe-da-onu-alerta-para-avanco-do-discurso-de-odio-e-da-intolerancia-religiosa-no-mundo/" TargetMode="External"/><Relationship Id="rId3" Type="http://schemas.openxmlformats.org/officeDocument/2006/relationships/hyperlink" Target="https://drive.google.com/file/d/1qAlpq3_SaQ_oScXVMiC6fzO1L0bN_7o3/view" TargetMode="External"/><Relationship Id="rId7" Type="http://schemas.openxmlformats.org/officeDocument/2006/relationships/hyperlink" Target="https://www.jw.org/pt/biblioteca/livros/historias-biblicas/3/dez-mandamentos/" TargetMode="External"/><Relationship Id="rId12" Type="http://schemas.openxmlformats.org/officeDocument/2006/relationships/hyperlink" Target="https://ocontornodebh.com.br/index/2017/12/04/monge-tibetano-participa-de-retiro-em-nova-lima/" TargetMode="External"/><Relationship Id="rId17" Type="http://schemas.openxmlformats.org/officeDocument/2006/relationships/hyperlink" Target="https://www.mensagenscomamor.com/mensagem/526053" TargetMode="External"/><Relationship Id="rId2" Type="http://schemas.openxmlformats.org/officeDocument/2006/relationships/hyperlink" Target="http://www.ensinoreligioso.seed.pr.gov,br/" TargetMode="External"/><Relationship Id="rId16" Type="http://schemas.openxmlformats.org/officeDocument/2006/relationships/hyperlink" Target="https://www.facebook.com/OSumoPontifice/" TargetMode="External"/><Relationship Id="rId1" Type="http://schemas.openxmlformats.org/officeDocument/2006/relationships/slideLayout" Target="../slideLayouts/slideLayout2.xml"/><Relationship Id="rId6" Type="http://schemas.openxmlformats.org/officeDocument/2006/relationships/hyperlink" Target="https://ecclesiae.com.br/index.php?route=product/author&amp;author_id=151" TargetMode="External"/><Relationship Id="rId11" Type="http://schemas.openxmlformats.org/officeDocument/2006/relationships/hyperlink" Target="https://br.pinterest.com/pin/517210338441088357/?nic_v2=1a1fy8P29" TargetMode="External"/><Relationship Id="rId5" Type="http://schemas.openxmlformats.org/officeDocument/2006/relationships/hyperlink" Target="https://www.pensador.com/autor/chico_xavier/" TargetMode="External"/><Relationship Id="rId15" Type="http://schemas.openxmlformats.org/officeDocument/2006/relationships/hyperlink" Target="https://salvemaria.com.br/constituicao-da-igreja-parte-1-hierarquia/" TargetMode="External"/><Relationship Id="rId10" Type="http://schemas.openxmlformats.org/officeDocument/2006/relationships/hyperlink" Target="https://www.radiorainhadapaz.com.br/noticias/noticia/id:13631;ser-como-jesus-de-nazare.html" TargetMode="External"/><Relationship Id="rId19" Type="http://schemas.openxmlformats.org/officeDocument/2006/relationships/hyperlink" Target="https://www.vero.com.br/entrevista-lideres-religiosos-da-regiao-respondem-perguntas-da-vero/" TargetMode="External"/><Relationship Id="rId4" Type="http://schemas.openxmlformats.org/officeDocument/2006/relationships/hyperlink" Target="https://maisfe.org/para-refletir/religiosos-que-mais-influenciaram-o-mundo/" TargetMode="External"/><Relationship Id="rId9" Type="http://schemas.openxmlformats.org/officeDocument/2006/relationships/hyperlink" Target="https://www.altoastral.com.br/profeta-maome/" TargetMode="External"/><Relationship Id="rId14" Type="http://schemas.openxmlformats.org/officeDocument/2006/relationships/hyperlink" Target="https://www.xapuri.info/amazonia-agenda/medicina-indigena-doutor-page/"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5"/>
          <p:cNvSpPr txBox="1"/>
          <p:nvPr/>
        </p:nvSpPr>
        <p:spPr>
          <a:xfrm>
            <a:off x="2423592" y="1484784"/>
            <a:ext cx="7416824" cy="86177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endParaRPr sz="32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800" b="0" i="0" u="none" strike="noStrike" cap="none" dirty="0">
              <a:solidFill>
                <a:schemeClr val="dk1"/>
              </a:solidFill>
              <a:latin typeface="Calibri"/>
              <a:ea typeface="Calibri"/>
              <a:cs typeface="Calibri"/>
              <a:sym typeface="Calibri"/>
            </a:endParaRPr>
          </a:p>
        </p:txBody>
      </p:sp>
      <p:sp>
        <p:nvSpPr>
          <p:cNvPr id="89" name="Google Shape;89;p5"/>
          <p:cNvSpPr txBox="1"/>
          <p:nvPr/>
        </p:nvSpPr>
        <p:spPr>
          <a:xfrm>
            <a:off x="820299" y="1039950"/>
            <a:ext cx="10114671" cy="3693278"/>
          </a:xfrm>
          <a:prstGeom prst="rect">
            <a:avLst/>
          </a:prstGeom>
          <a:noFill/>
          <a:ln>
            <a:noFill/>
          </a:ln>
        </p:spPr>
        <p:txBody>
          <a:bodyPr spcFirstLastPara="1" wrap="square" lIns="91425" tIns="45700" rIns="91425" bIns="45700" anchor="t" anchorCtr="0">
            <a:spAutoFit/>
          </a:bodyPr>
          <a:lstStyle/>
          <a:p>
            <a:pPr lvl="0" algn="ctr">
              <a:lnSpc>
                <a:spcPct val="150000"/>
              </a:lnSpc>
            </a:pPr>
            <a:r>
              <a:rPr lang="pt-BR" sz="3600" b="1" dirty="0">
                <a:solidFill>
                  <a:schemeClr val="dk1"/>
                </a:solidFill>
                <a:latin typeface="Calibri"/>
                <a:ea typeface="Calibri"/>
                <a:cs typeface="Calibri"/>
                <a:sym typeface="Calibri"/>
              </a:rPr>
              <a:t>Introdução</a:t>
            </a:r>
          </a:p>
          <a:p>
            <a:pPr algn="just">
              <a:lnSpc>
                <a:spcPct val="150000"/>
              </a:lnSpc>
            </a:pPr>
            <a:r>
              <a:rPr lang="pt-BR" sz="3000" dirty="0">
                <a:solidFill>
                  <a:schemeClr val="dk1"/>
                </a:solidFill>
                <a:latin typeface="Calibri" panose="020F0502020204030204" pitchFamily="34" charset="0"/>
                <a:cs typeface="Calibri" panose="020F0502020204030204" pitchFamily="34" charset="0"/>
                <a:sym typeface="Calibri"/>
              </a:rPr>
              <a:t>Nesta aula estudaremos os líderes religiosos e seus papéis nas organizações religiosas. Veremos alguns líderes religiosos mais conhecidos no mundo e como seus ensinamentos e ações ajudaram a humanidade.</a:t>
            </a:r>
            <a:endParaRPr lang="pt-BR"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4"/>
          <p:cNvSpPr txBox="1"/>
          <p:nvPr/>
        </p:nvSpPr>
        <p:spPr>
          <a:xfrm>
            <a:off x="2423592" y="1484784"/>
            <a:ext cx="7416824" cy="86177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endParaRPr sz="32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7" name="Google Shape;97;p14"/>
          <p:cNvSpPr txBox="1"/>
          <p:nvPr/>
        </p:nvSpPr>
        <p:spPr>
          <a:xfrm>
            <a:off x="1449142" y="692961"/>
            <a:ext cx="9036537" cy="1477287"/>
          </a:xfrm>
          <a:prstGeom prst="rect">
            <a:avLst/>
          </a:prstGeom>
          <a:noFill/>
          <a:ln>
            <a:noFill/>
          </a:ln>
        </p:spPr>
        <p:txBody>
          <a:bodyPr spcFirstLastPara="1" wrap="square" lIns="91425" tIns="45700" rIns="91425" bIns="45700" anchor="t" anchorCtr="0">
            <a:spAutoFit/>
          </a:bodyPr>
          <a:lstStyle/>
          <a:p>
            <a:pPr lvl="0" algn="ctr"/>
            <a:r>
              <a:rPr lang="pt-BR" sz="3600" b="1" dirty="0">
                <a:solidFill>
                  <a:schemeClr val="dk1"/>
                </a:solidFill>
                <a:latin typeface="Calibri"/>
                <a:ea typeface="Calibri"/>
                <a:cs typeface="Calibri"/>
                <a:sym typeface="Calibri"/>
              </a:rPr>
              <a:t>LIDERANÇAS RELIGIOSAS </a:t>
            </a:r>
            <a:endParaRPr sz="3600" b="1" i="0" u="none" strike="noStrike" cap="none" dirty="0">
              <a:solidFill>
                <a:srgbClr val="000000"/>
              </a:solidFill>
              <a:latin typeface="Calibri"/>
              <a:ea typeface="Calibri"/>
              <a:cs typeface="Calibri"/>
              <a:sym typeface="Calibri"/>
            </a:endParaRPr>
          </a:p>
          <a:p>
            <a:pPr marR="0" lvl="0" algn="just" rtl="0">
              <a:lnSpc>
                <a:spcPct val="150000"/>
              </a:lnSpc>
              <a:spcBef>
                <a:spcPts val="0"/>
              </a:spcBef>
              <a:spcAft>
                <a:spcPts val="0"/>
              </a:spcAft>
              <a:buClr>
                <a:srgbClr val="000000"/>
              </a:buClr>
              <a:buSzPts val="3200"/>
            </a:pPr>
            <a:endParaRPr sz="3600" b="0" i="0" u="none" strike="noStrike" cap="none" dirty="0">
              <a:solidFill>
                <a:srgbClr val="000000"/>
              </a:solidFill>
              <a:latin typeface="Calibri"/>
              <a:ea typeface="Calibri"/>
              <a:cs typeface="Calibri"/>
              <a:sym typeface="Calibri"/>
            </a:endParaRPr>
          </a:p>
        </p:txBody>
      </p:sp>
      <p:sp>
        <p:nvSpPr>
          <p:cNvPr id="3" name="AutoShape 4" descr="Pedagogia ao Pé da Letr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4" name="AutoShape 6" descr="Pedagogia ao Pé da Letr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5" name="AutoShape 8" descr="Pedagogia ao Pé da Letra"/>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6" name="AutoShape 10" descr="https://pedagogiaaopedaletra.com/wp-content/webp-express/webp-images/doc-root/wp-content/uploads/2012/03/cristianismo1-300x249.png.webp"/>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1026" name="Picture 2" descr="Personag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6889" y="1484784"/>
            <a:ext cx="5715000" cy="3810000"/>
          </a:xfrm>
          <a:prstGeom prst="rect">
            <a:avLst/>
          </a:prstGeom>
          <a:noFill/>
          <a:extLst>
            <a:ext uri="{909E8E84-426E-40DD-AFC4-6F175D3DCCD1}">
              <a14:hiddenFill xmlns:a14="http://schemas.microsoft.com/office/drawing/2010/main">
                <a:solidFill>
                  <a:srgbClr val="FFFFFF"/>
                </a:solidFill>
              </a14:hiddenFill>
            </a:ext>
          </a:extLst>
        </p:spPr>
      </p:pic>
      <p:sp>
        <p:nvSpPr>
          <p:cNvPr id="2" name="Retângulo 1"/>
          <p:cNvSpPr/>
          <p:nvPr/>
        </p:nvSpPr>
        <p:spPr>
          <a:xfrm>
            <a:off x="2816889" y="5391975"/>
            <a:ext cx="6096000" cy="523220"/>
          </a:xfrm>
          <a:prstGeom prst="rect">
            <a:avLst/>
          </a:prstGeom>
        </p:spPr>
        <p:txBody>
          <a:bodyPr>
            <a:spAutoFit/>
          </a:bodyPr>
          <a:lstStyle/>
          <a:p>
            <a:r>
              <a:rPr lang="pt-BR" dirty="0">
                <a:hlinkClick r:id="rId4"/>
              </a:rPr>
              <a:t>https://www.vero.com.br/entrevista-lideres-religiosos-da-regiao-respondem-perguntas-da-vero/</a:t>
            </a:r>
            <a:endParaRPr lang="pt-B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8"/>
          <p:cNvSpPr txBox="1"/>
          <p:nvPr/>
        </p:nvSpPr>
        <p:spPr>
          <a:xfrm>
            <a:off x="1009934" y="371470"/>
            <a:ext cx="9615708" cy="3554779"/>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pt-BR" sz="3000" b="1" dirty="0">
                <a:latin typeface="Calibri"/>
                <a:ea typeface="Calibri"/>
                <a:cs typeface="Calibri"/>
                <a:sym typeface="Calibri"/>
              </a:rPr>
              <a:t>                                   O QUE É UM LÍDER?</a:t>
            </a:r>
          </a:p>
          <a:p>
            <a:pPr marL="0" marR="0" lvl="0" indent="0" algn="just" rtl="0">
              <a:lnSpc>
                <a:spcPct val="150000"/>
              </a:lnSpc>
              <a:spcBef>
                <a:spcPts val="0"/>
              </a:spcBef>
              <a:spcAft>
                <a:spcPts val="0"/>
              </a:spcAft>
              <a:buNone/>
            </a:pPr>
            <a:r>
              <a:rPr lang="pt-BR" sz="3000" i="0" u="none" strike="noStrike" cap="none" dirty="0">
                <a:solidFill>
                  <a:srgbClr val="000000"/>
                </a:solidFill>
                <a:latin typeface="Calibri"/>
                <a:ea typeface="Calibri"/>
                <a:cs typeface="Calibri"/>
                <a:sym typeface="Calibri"/>
              </a:rPr>
              <a:t>É o condutor, o guia, o qu</a:t>
            </a:r>
            <a:r>
              <a:rPr lang="pt-BR" sz="3000" dirty="0">
                <a:latin typeface="Calibri"/>
                <a:ea typeface="Calibri"/>
                <a:cs typeface="Calibri"/>
                <a:sym typeface="Calibri"/>
              </a:rPr>
              <a:t>e comanda. É aquele que tem uma visão global, que facilita a relação entre o homem e seu ambiente de vida, ou sua religião. É aquele que sabe ensinar e também sabe aprender.</a:t>
            </a:r>
            <a:endParaRPr lang="pt-BR" sz="3000" i="0" u="none" strike="noStrike" cap="none" dirty="0">
              <a:solidFill>
                <a:srgbClr val="000000"/>
              </a:solidFill>
              <a:latin typeface="Calibri"/>
              <a:ea typeface="Calibri"/>
              <a:cs typeface="Calibri"/>
              <a:sym typeface="Calibri"/>
            </a:endParaRPr>
          </a:p>
        </p:txBody>
      </p:sp>
      <p:sp>
        <p:nvSpPr>
          <p:cNvPr id="111" name="Google Shape;111;p28" descr="Vetores de símbolos religiosos - Download Vetores Gratis, Desenhos ..."/>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pic>
        <p:nvPicPr>
          <p:cNvPr id="2052" name="Picture 4" descr="Chefe da ONU alerta para avanço do discurso de ódio e da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9935" y="3926249"/>
            <a:ext cx="3880118" cy="2588008"/>
          </a:xfrm>
          <a:prstGeom prst="rect">
            <a:avLst/>
          </a:prstGeom>
          <a:noFill/>
          <a:extLst>
            <a:ext uri="{909E8E84-426E-40DD-AFC4-6F175D3DCCD1}">
              <a14:hiddenFill xmlns:a14="http://schemas.microsoft.com/office/drawing/2010/main">
                <a:solidFill>
                  <a:srgbClr val="FFFFFF"/>
                </a:solidFill>
              </a14:hiddenFill>
            </a:ext>
          </a:extLst>
        </p:spPr>
      </p:pic>
      <p:sp>
        <p:nvSpPr>
          <p:cNvPr id="2" name="Retângulo 1"/>
          <p:cNvSpPr/>
          <p:nvPr/>
        </p:nvSpPr>
        <p:spPr>
          <a:xfrm>
            <a:off x="5118307" y="5747866"/>
            <a:ext cx="4367283" cy="738664"/>
          </a:xfrm>
          <a:prstGeom prst="rect">
            <a:avLst/>
          </a:prstGeom>
        </p:spPr>
        <p:txBody>
          <a:bodyPr wrap="square">
            <a:spAutoFit/>
          </a:bodyPr>
          <a:lstStyle/>
          <a:p>
            <a:r>
              <a:rPr lang="pt-BR" dirty="0">
                <a:hlinkClick r:id="rId4"/>
              </a:rPr>
              <a:t>https://nacoesunidas.org/chefe-da-onu-alerta-para-avanco-do-discurso-de-odio-e-da-intolerancia-religiosa-no-mundo/</a:t>
            </a:r>
            <a:endParaRPr lang="pt-B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4" name="Rectangle 3">
            <a:extLst>
              <a:ext uri="{FF2B5EF4-FFF2-40B4-BE49-F238E27FC236}">
                <a16:creationId xmlns:a16="http://schemas.microsoft.com/office/drawing/2014/main" id="{CABA6A71-339F-4509-B6BA-3284ACBF8237}"/>
              </a:ext>
            </a:extLst>
          </p:cNvPr>
          <p:cNvSpPr/>
          <p:nvPr/>
        </p:nvSpPr>
        <p:spPr>
          <a:xfrm>
            <a:off x="943970" y="962310"/>
            <a:ext cx="10058400" cy="3785652"/>
          </a:xfrm>
          <a:prstGeom prst="rect">
            <a:avLst/>
          </a:prstGeom>
        </p:spPr>
        <p:txBody>
          <a:bodyPr wrap="square">
            <a:spAutoFit/>
          </a:bodyPr>
          <a:lstStyle/>
          <a:p>
            <a:pPr algn="just"/>
            <a:r>
              <a:rPr lang="pt-BR" sz="3000" b="1" dirty="0">
                <a:latin typeface="Calibri" panose="020F0502020204030204" pitchFamily="34" charset="0"/>
                <a:cs typeface="Calibri" panose="020F0502020204030204" pitchFamily="34" charset="0"/>
              </a:rPr>
              <a:t>                  O que são organizações religiosas?</a:t>
            </a:r>
          </a:p>
          <a:p>
            <a:pPr algn="just"/>
            <a:r>
              <a:rPr lang="pt-BR" sz="3000" dirty="0">
                <a:latin typeface="Calibri" panose="020F0502020204030204" pitchFamily="34" charset="0"/>
                <a:cs typeface="Calibri" panose="020F0502020204030204" pitchFamily="34" charset="0"/>
              </a:rPr>
              <a:t>São organizações ou sistemas organizados que têm uma estrutura hierárquica (grupo de autoridades que comandam uma Igreja ou uma Instituição), que têm doutrinas, ritos, símbolos e normas éticas, têm como plano contribuir para um processo civilizador da humanidade, orientando as pessoas a buscar sua relação com o sagrado, dando resposta e sentido às suas existências.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4" name="Rectangle 3">
            <a:extLst>
              <a:ext uri="{FF2B5EF4-FFF2-40B4-BE49-F238E27FC236}">
                <a16:creationId xmlns:a16="http://schemas.microsoft.com/office/drawing/2014/main" id="{CABA6A71-339F-4509-B6BA-3284ACBF8237}"/>
              </a:ext>
            </a:extLst>
          </p:cNvPr>
          <p:cNvSpPr/>
          <p:nvPr/>
        </p:nvSpPr>
        <p:spPr>
          <a:xfrm>
            <a:off x="699868" y="1811635"/>
            <a:ext cx="10792264" cy="1938992"/>
          </a:xfrm>
          <a:prstGeom prst="rect">
            <a:avLst/>
          </a:prstGeom>
        </p:spPr>
        <p:txBody>
          <a:bodyPr wrap="square">
            <a:spAutoFit/>
          </a:bodyPr>
          <a:lstStyle/>
          <a:p>
            <a:pPr algn="just"/>
            <a:r>
              <a:rPr lang="pt-BR" sz="3000" dirty="0">
                <a:latin typeface="Calibri" panose="020F0502020204030204" pitchFamily="34" charset="0"/>
                <a:cs typeface="Calibri" panose="020F0502020204030204" pitchFamily="34" charset="0"/>
              </a:rPr>
              <a:t>As organizações religiosas estão presentes em nosso dia a dia. Tais organizações podem ser reconhecidas pelas pessoas através de suas lideranças, como por exemplo: Padres, Pastores, Bispos, Pais e Mães de Santo, Rabinos, Monges, Médiuns, Pajés, entre outros.</a:t>
            </a:r>
          </a:p>
        </p:txBody>
      </p:sp>
    </p:spTree>
    <p:extLst>
      <p:ext uri="{BB962C8B-B14F-4D97-AF65-F5344CB8AC3E}">
        <p14:creationId xmlns:p14="http://schemas.microsoft.com/office/powerpoint/2010/main" val="1944104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p:cNvSpPr>
            <a:spLocks noGrp="1"/>
          </p:cNvSpPr>
          <p:nvPr>
            <p:ph type="body" idx="1"/>
          </p:nvPr>
        </p:nvSpPr>
        <p:spPr>
          <a:xfrm>
            <a:off x="609600" y="1287981"/>
            <a:ext cx="10827224" cy="4525963"/>
          </a:xfrm>
        </p:spPr>
        <p:txBody>
          <a:bodyPr>
            <a:normAutofit/>
          </a:bodyPr>
          <a:lstStyle/>
          <a:p>
            <a:pPr marL="114300" indent="0" algn="just">
              <a:buNone/>
            </a:pPr>
            <a:r>
              <a:rPr lang="pt-BR" sz="3000" dirty="0"/>
              <a:t>Nestas organizações percebe-se a atuação de lideranças exercidas por homens e mulheres com funções e papéis definidos, que são fundamentais para a sua manutenção e sobrevivência das instituições ou organizações religiosas.</a:t>
            </a:r>
          </a:p>
        </p:txBody>
      </p:sp>
      <p:pic>
        <p:nvPicPr>
          <p:cNvPr id="3074" name="Picture 2" descr="Sem preconceito - Dia da Liberdade de Cultos - Janeir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752" y="3242075"/>
            <a:ext cx="4560390" cy="2873046"/>
          </a:xfrm>
          <a:prstGeom prst="rect">
            <a:avLst/>
          </a:prstGeom>
          <a:noFill/>
          <a:extLst>
            <a:ext uri="{909E8E84-426E-40DD-AFC4-6F175D3DCCD1}">
              <a14:hiddenFill xmlns:a14="http://schemas.microsoft.com/office/drawing/2010/main">
                <a:solidFill>
                  <a:srgbClr val="FFFFFF"/>
                </a:solidFill>
              </a14:hiddenFill>
            </a:ext>
          </a:extLst>
        </p:spPr>
      </p:pic>
      <p:sp>
        <p:nvSpPr>
          <p:cNvPr id="2" name="Retângulo 1"/>
          <p:cNvSpPr/>
          <p:nvPr/>
        </p:nvSpPr>
        <p:spPr>
          <a:xfrm>
            <a:off x="480840" y="6210656"/>
            <a:ext cx="4799712" cy="307777"/>
          </a:xfrm>
          <a:prstGeom prst="rect">
            <a:avLst/>
          </a:prstGeom>
        </p:spPr>
        <p:txBody>
          <a:bodyPr wrap="none">
            <a:spAutoFit/>
          </a:bodyPr>
          <a:lstStyle/>
          <a:p>
            <a:r>
              <a:rPr lang="pt-BR" dirty="0">
                <a:hlinkClick r:id="rId3"/>
              </a:rPr>
              <a:t>https://www.mensagenscomamor.com/mensagem/526053</a:t>
            </a:r>
            <a:endParaRPr lang="pt-BR" dirty="0"/>
          </a:p>
        </p:txBody>
      </p:sp>
    </p:spTree>
    <p:extLst>
      <p:ext uri="{BB962C8B-B14F-4D97-AF65-F5344CB8AC3E}">
        <p14:creationId xmlns:p14="http://schemas.microsoft.com/office/powerpoint/2010/main" val="34221710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p:cNvSpPr>
            <a:spLocks noGrp="1"/>
          </p:cNvSpPr>
          <p:nvPr>
            <p:ph type="body" idx="1"/>
          </p:nvPr>
        </p:nvSpPr>
        <p:spPr>
          <a:xfrm>
            <a:off x="589569" y="468783"/>
            <a:ext cx="10972800" cy="4525963"/>
          </a:xfrm>
        </p:spPr>
        <p:txBody>
          <a:bodyPr>
            <a:normAutofit/>
          </a:bodyPr>
          <a:lstStyle/>
          <a:p>
            <a:pPr marL="114300" indent="0" algn="ctr">
              <a:buNone/>
            </a:pPr>
            <a:r>
              <a:rPr lang="pt-BR" sz="3000" b="1" dirty="0"/>
              <a:t>Lideranças da Matriz Ocidental</a:t>
            </a:r>
          </a:p>
          <a:p>
            <a:pPr marL="114300" indent="0" algn="just">
              <a:buNone/>
            </a:pPr>
            <a:r>
              <a:rPr lang="pt-BR" sz="3000" b="1" dirty="0"/>
              <a:t>Igreja Católica Apostólica Romana</a:t>
            </a:r>
          </a:p>
          <a:p>
            <a:pPr marL="114300" indent="0" algn="just">
              <a:buNone/>
            </a:pPr>
            <a:r>
              <a:rPr lang="pt-BR" sz="3000" b="1" dirty="0"/>
              <a:t>Fundador: São Pedro Apóstolo de Jesus Cristo</a:t>
            </a:r>
          </a:p>
          <a:p>
            <a:pPr marL="114300" indent="0" algn="just">
              <a:buNone/>
            </a:pPr>
            <a:r>
              <a:rPr lang="pt-BR" sz="3000" b="1" dirty="0"/>
              <a:t>1) Líder atual: Papa Francisco I </a:t>
            </a:r>
            <a:r>
              <a:rPr lang="pt-BR" sz="3000" dirty="0"/>
              <a:t>(O Sumo Pontífice), Bispo de Roma, chefe do Estado do Vaticano, sucessor de São Pedro.</a:t>
            </a:r>
          </a:p>
          <a:p>
            <a:pPr marL="114300" indent="0" algn="just">
              <a:buNone/>
            </a:pPr>
            <a:r>
              <a:rPr lang="pt-BR" sz="3000" b="1" dirty="0"/>
              <a:t>2) Cardeais: </a:t>
            </a:r>
            <a:r>
              <a:rPr lang="pt-BR" sz="3000" dirty="0"/>
              <a:t>São os conselheiros e colaboradores do papa, ajudam a administrar a Igreja em Roma.</a:t>
            </a:r>
          </a:p>
          <a:p>
            <a:pPr marL="114300" indent="0" algn="just">
              <a:buNone/>
            </a:pPr>
            <a:r>
              <a:rPr lang="pt-BR" sz="3000" b="1" dirty="0"/>
              <a:t>3) Arcebispos e Bispos: </a:t>
            </a:r>
            <a:r>
              <a:rPr lang="pt-BR" sz="3000" dirty="0"/>
              <a:t>Estão a frente das Arquidiocese e Dioceses regionais, espalhadas pelos países e pelo mundo.</a:t>
            </a:r>
            <a:endParaRPr lang="pt-BR" sz="3000" b="1" dirty="0"/>
          </a:p>
          <a:p>
            <a:pPr marL="114300" indent="0" algn="just">
              <a:buNone/>
            </a:pPr>
            <a:endParaRPr lang="pt-BR" sz="3000" b="1" dirty="0"/>
          </a:p>
        </p:txBody>
      </p:sp>
      <p:pic>
        <p:nvPicPr>
          <p:cNvPr id="4098" name="Picture 2" descr="O Sumo Pontífice - Home | Faceboo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7865" y="4938732"/>
            <a:ext cx="2511439" cy="1671249"/>
          </a:xfrm>
          <a:prstGeom prst="rect">
            <a:avLst/>
          </a:prstGeom>
          <a:noFill/>
          <a:extLst>
            <a:ext uri="{909E8E84-426E-40DD-AFC4-6F175D3DCCD1}">
              <a14:hiddenFill xmlns:a14="http://schemas.microsoft.com/office/drawing/2010/main">
                <a:solidFill>
                  <a:srgbClr val="FFFFFF"/>
                </a:solidFill>
              </a14:hiddenFill>
            </a:ext>
          </a:extLst>
        </p:spPr>
      </p:pic>
      <p:sp>
        <p:nvSpPr>
          <p:cNvPr id="2" name="Retângulo 1"/>
          <p:cNvSpPr/>
          <p:nvPr/>
        </p:nvSpPr>
        <p:spPr>
          <a:xfrm>
            <a:off x="3970842" y="6318016"/>
            <a:ext cx="3669594" cy="307777"/>
          </a:xfrm>
          <a:prstGeom prst="rect">
            <a:avLst/>
          </a:prstGeom>
        </p:spPr>
        <p:txBody>
          <a:bodyPr wrap="none">
            <a:spAutoFit/>
          </a:bodyPr>
          <a:lstStyle/>
          <a:p>
            <a:r>
              <a:rPr lang="pt-BR" dirty="0">
                <a:hlinkClick r:id="rId3"/>
              </a:rPr>
              <a:t>https://www.facebook.com/OSumoPontifice/</a:t>
            </a:r>
            <a:endParaRPr lang="pt-BR" dirty="0"/>
          </a:p>
        </p:txBody>
      </p:sp>
    </p:spTree>
    <p:extLst>
      <p:ext uri="{BB962C8B-B14F-4D97-AF65-F5344CB8AC3E}">
        <p14:creationId xmlns:p14="http://schemas.microsoft.com/office/powerpoint/2010/main" val="41104148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Texto 4"/>
          <p:cNvSpPr>
            <a:spLocks noGrp="1"/>
          </p:cNvSpPr>
          <p:nvPr>
            <p:ph type="body" idx="1"/>
          </p:nvPr>
        </p:nvSpPr>
        <p:spPr>
          <a:xfrm>
            <a:off x="468572" y="1299952"/>
            <a:ext cx="10972800" cy="4525963"/>
          </a:xfrm>
        </p:spPr>
        <p:txBody>
          <a:bodyPr>
            <a:normAutofit/>
          </a:bodyPr>
          <a:lstStyle/>
          <a:p>
            <a:pPr marL="114300" indent="0" algn="just">
              <a:buNone/>
            </a:pPr>
            <a:r>
              <a:rPr lang="pt-BR" sz="3000" b="1" dirty="0"/>
              <a:t>4) Presbíteros e Padres:</a:t>
            </a:r>
            <a:r>
              <a:rPr lang="pt-BR" sz="3000" dirty="0"/>
              <a:t> Auxiliares e colaboradores dos Bispos e líderes de Paróquias e Dioceses.</a:t>
            </a:r>
          </a:p>
          <a:p>
            <a:pPr marL="114300" indent="0" algn="just">
              <a:buNone/>
            </a:pPr>
            <a:r>
              <a:rPr lang="pt-BR" sz="3000" b="1" dirty="0"/>
              <a:t>5) Diácono:</a:t>
            </a:r>
            <a:r>
              <a:rPr lang="pt-BR" sz="3000" dirty="0"/>
              <a:t> O primeiro grau do sacramento da Ordem; auxiliam os padres, não rezam missa, somente cultos, praticam o serviço da caridade e da palavra de Deus, podem ser casados.</a:t>
            </a:r>
          </a:p>
          <a:p>
            <a:pPr marL="114300" indent="0" algn="just">
              <a:buNone/>
            </a:pPr>
            <a:r>
              <a:rPr lang="pt-BR" sz="3000" b="1" dirty="0"/>
              <a:t>6) Ministros: </a:t>
            </a:r>
            <a:r>
              <a:rPr lang="pt-BR" sz="3000" dirty="0"/>
              <a:t>Auxiliares dos Padres nas missas, fazem culto e levam a Eucaristia, a comunhão aos doentes na ausência dos Padres.</a:t>
            </a:r>
            <a:endParaRPr lang="pt-BR" sz="3000" b="1" dirty="0"/>
          </a:p>
        </p:txBody>
      </p:sp>
    </p:spTree>
    <p:extLst>
      <p:ext uri="{BB962C8B-B14F-4D97-AF65-F5344CB8AC3E}">
        <p14:creationId xmlns:p14="http://schemas.microsoft.com/office/powerpoint/2010/main" val="3345043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onstituição da Igreja, Parte 1: Hierarquia | Salve Mar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4322" y="1290311"/>
            <a:ext cx="4769744" cy="4600820"/>
          </a:xfrm>
          <a:prstGeom prst="rect">
            <a:avLst/>
          </a:prstGeom>
          <a:noFill/>
          <a:extLst>
            <a:ext uri="{909E8E84-426E-40DD-AFC4-6F175D3DCCD1}">
              <a14:hiddenFill xmlns:a14="http://schemas.microsoft.com/office/drawing/2010/main">
                <a:solidFill>
                  <a:srgbClr val="FFFFFF"/>
                </a:solidFill>
              </a14:hiddenFill>
            </a:ext>
          </a:extLst>
        </p:spPr>
      </p:pic>
      <p:sp>
        <p:nvSpPr>
          <p:cNvPr id="2" name="Retângulo 1"/>
          <p:cNvSpPr/>
          <p:nvPr/>
        </p:nvSpPr>
        <p:spPr>
          <a:xfrm>
            <a:off x="3364322" y="6318016"/>
            <a:ext cx="5463355" cy="307777"/>
          </a:xfrm>
          <a:prstGeom prst="rect">
            <a:avLst/>
          </a:prstGeom>
        </p:spPr>
        <p:txBody>
          <a:bodyPr wrap="none">
            <a:spAutoFit/>
          </a:bodyPr>
          <a:lstStyle/>
          <a:p>
            <a:r>
              <a:rPr lang="pt-BR" dirty="0">
                <a:hlinkClick r:id="rId3"/>
              </a:rPr>
              <a:t>https://salvemaria.com.br/constituicao-da-igreja-parte-1-hierarquia/</a:t>
            </a:r>
            <a:endParaRPr lang="pt-BR" dirty="0"/>
          </a:p>
        </p:txBody>
      </p:sp>
      <p:sp>
        <p:nvSpPr>
          <p:cNvPr id="4" name="TextBox 3">
            <a:extLst>
              <a:ext uri="{FF2B5EF4-FFF2-40B4-BE49-F238E27FC236}">
                <a16:creationId xmlns:a16="http://schemas.microsoft.com/office/drawing/2014/main" id="{4585FF7B-C25A-4362-93EA-CF3D304FB249}"/>
              </a:ext>
            </a:extLst>
          </p:cNvPr>
          <p:cNvSpPr txBox="1"/>
          <p:nvPr/>
        </p:nvSpPr>
        <p:spPr>
          <a:xfrm>
            <a:off x="1912960" y="620968"/>
            <a:ext cx="8366078" cy="584775"/>
          </a:xfrm>
          <a:prstGeom prst="rect">
            <a:avLst/>
          </a:prstGeom>
          <a:noFill/>
        </p:spPr>
        <p:txBody>
          <a:bodyPr wrap="square" rtlCol="0">
            <a:spAutoFit/>
          </a:bodyPr>
          <a:lstStyle/>
          <a:p>
            <a:r>
              <a:rPr lang="pt-BR" sz="3200" b="1" dirty="0">
                <a:latin typeface="Calibri" panose="020F0502020204030204" pitchFamily="34" charset="0"/>
                <a:cs typeface="Calibri" panose="020F0502020204030204" pitchFamily="34" charset="0"/>
              </a:rPr>
              <a:t>Hierarquia da Igreja Católica Apostólica Romana</a:t>
            </a:r>
          </a:p>
        </p:txBody>
      </p:sp>
    </p:spTree>
    <p:extLst>
      <p:ext uri="{BB962C8B-B14F-4D97-AF65-F5344CB8AC3E}">
        <p14:creationId xmlns:p14="http://schemas.microsoft.com/office/powerpoint/2010/main" val="12860542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F9CAE3-A9D7-4AA3-9CCA-E2E5EED64F04}"/>
              </a:ext>
            </a:extLst>
          </p:cNvPr>
          <p:cNvSpPr/>
          <p:nvPr/>
        </p:nvSpPr>
        <p:spPr>
          <a:xfrm>
            <a:off x="725606" y="1141107"/>
            <a:ext cx="10740788" cy="3785652"/>
          </a:xfrm>
          <a:prstGeom prst="rect">
            <a:avLst/>
          </a:prstGeom>
        </p:spPr>
        <p:txBody>
          <a:bodyPr wrap="square">
            <a:spAutoFit/>
          </a:bodyPr>
          <a:lstStyle/>
          <a:p>
            <a:pPr algn="ctr"/>
            <a:r>
              <a:rPr lang="pt-BR" sz="3000" b="1" dirty="0">
                <a:latin typeface="Calibri" panose="020F0502020204030204" pitchFamily="34" charset="0"/>
                <a:cs typeface="Calibri" panose="020F0502020204030204" pitchFamily="34" charset="0"/>
              </a:rPr>
              <a:t>Federação Espírita, Religião Espírita </a:t>
            </a:r>
          </a:p>
          <a:p>
            <a:pPr algn="just"/>
            <a:r>
              <a:rPr lang="pt-BR" sz="3000" b="1" dirty="0">
                <a:latin typeface="Calibri" panose="020F0502020204030204" pitchFamily="34" charset="0"/>
                <a:cs typeface="Calibri" panose="020F0502020204030204" pitchFamily="34" charset="0"/>
              </a:rPr>
              <a:t>Fundador: </a:t>
            </a:r>
            <a:r>
              <a:rPr lang="pt-BR" sz="3000" dirty="0">
                <a:latin typeface="Calibri" panose="020F0502020204030204" pitchFamily="34" charset="0"/>
                <a:cs typeface="Calibri" panose="020F0502020204030204" pitchFamily="34" charset="0"/>
              </a:rPr>
              <a:t>Pedagogo, Professor Francês </a:t>
            </a:r>
            <a:r>
              <a:rPr lang="pt-BR" sz="3000" dirty="0" err="1">
                <a:latin typeface="Calibri" panose="020F0502020204030204" pitchFamily="34" charset="0"/>
                <a:cs typeface="Calibri" panose="020F0502020204030204" pitchFamily="34" charset="0"/>
              </a:rPr>
              <a:t>Hippolyte</a:t>
            </a:r>
            <a:r>
              <a:rPr lang="pt-BR" sz="3000" dirty="0">
                <a:latin typeface="Calibri" panose="020F0502020204030204" pitchFamily="34" charset="0"/>
                <a:cs typeface="Calibri" panose="020F0502020204030204" pitchFamily="34" charset="0"/>
              </a:rPr>
              <a:t> Leon </a:t>
            </a:r>
            <a:r>
              <a:rPr lang="pt-BR" sz="3000" dirty="0" err="1">
                <a:latin typeface="Calibri" panose="020F0502020204030204" pitchFamily="34" charset="0"/>
                <a:cs typeface="Calibri" panose="020F0502020204030204" pitchFamily="34" charset="0"/>
              </a:rPr>
              <a:t>Denizard</a:t>
            </a:r>
            <a:r>
              <a:rPr lang="pt-BR" sz="3000" dirty="0">
                <a:latin typeface="Calibri" panose="020F0502020204030204" pitchFamily="34" charset="0"/>
                <a:cs typeface="Calibri" panose="020F0502020204030204" pitchFamily="34" charset="0"/>
              </a:rPr>
              <a:t> </a:t>
            </a:r>
            <a:r>
              <a:rPr lang="pt-BR" sz="3000" dirty="0" err="1">
                <a:latin typeface="Calibri" panose="020F0502020204030204" pitchFamily="34" charset="0"/>
                <a:cs typeface="Calibri" panose="020F0502020204030204" pitchFamily="34" charset="0"/>
              </a:rPr>
              <a:t>Rivail</a:t>
            </a:r>
            <a:r>
              <a:rPr lang="pt-BR" sz="3000" dirty="0">
                <a:latin typeface="Calibri" panose="020F0502020204030204" pitchFamily="34" charset="0"/>
                <a:cs typeface="Calibri" panose="020F0502020204030204" pitchFamily="34" charset="0"/>
              </a:rPr>
              <a:t>, mais conhecido como </a:t>
            </a:r>
            <a:r>
              <a:rPr lang="pt-BR" sz="3000" b="1" dirty="0">
                <a:latin typeface="Calibri" panose="020F0502020204030204" pitchFamily="34" charset="0"/>
                <a:cs typeface="Calibri" panose="020F0502020204030204" pitchFamily="34" charset="0"/>
              </a:rPr>
              <a:t>Allan Kardec </a:t>
            </a:r>
          </a:p>
          <a:p>
            <a:pPr algn="just"/>
            <a:r>
              <a:rPr lang="pt-BR" sz="3000" dirty="0">
                <a:latin typeface="Calibri" panose="020F0502020204030204" pitchFamily="34" charset="0"/>
                <a:cs typeface="Calibri" panose="020F0502020204030204" pitchFamily="34" charset="0"/>
              </a:rPr>
              <a:t>O Espiritismo não possui hierarquia sacerdotal como a Igreja Católica. Sua organização administrativa é composta de Conselho Diretor, Fiscal, Presidente, Secretário e Tesoureiro.</a:t>
            </a:r>
          </a:p>
          <a:p>
            <a:pPr algn="just"/>
            <a:r>
              <a:rPr lang="pt-BR" sz="3000" dirty="0">
                <a:latin typeface="Calibri" panose="020F0502020204030204" pitchFamily="34" charset="0"/>
                <a:cs typeface="Calibri" panose="020F0502020204030204" pitchFamily="34" charset="0"/>
              </a:rPr>
              <a:t>A atuação de homens e mulheres na sua instituição é realizada em perfeita condição de igualdade, sem discriminação.</a:t>
            </a:r>
          </a:p>
        </p:txBody>
      </p:sp>
    </p:spTree>
    <p:extLst>
      <p:ext uri="{BB962C8B-B14F-4D97-AF65-F5344CB8AC3E}">
        <p14:creationId xmlns:p14="http://schemas.microsoft.com/office/powerpoint/2010/main" val="30432442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p:cNvSpPr>
            <a:spLocks noGrp="1"/>
          </p:cNvSpPr>
          <p:nvPr>
            <p:ph type="body" idx="1"/>
          </p:nvPr>
        </p:nvSpPr>
        <p:spPr>
          <a:xfrm>
            <a:off x="1445646" y="465137"/>
            <a:ext cx="9300708" cy="4713531"/>
          </a:xfrm>
        </p:spPr>
        <p:txBody>
          <a:bodyPr>
            <a:normAutofit/>
          </a:bodyPr>
          <a:lstStyle/>
          <a:p>
            <a:pPr marL="114300" indent="0" algn="ctr">
              <a:buNone/>
            </a:pPr>
            <a:r>
              <a:rPr lang="pt-BR" sz="3000" b="1" dirty="0">
                <a:latin typeface="Calibri" panose="020F0502020204030204" pitchFamily="34" charset="0"/>
                <a:cs typeface="Calibri" panose="020F0502020204030204" pitchFamily="34" charset="0"/>
              </a:rPr>
              <a:t>Matriz Indígena ( Sem Fundador)</a:t>
            </a:r>
          </a:p>
          <a:p>
            <a:pPr marL="114300" indent="0" algn="just">
              <a:buNone/>
            </a:pPr>
            <a:endParaRPr lang="pt-BR" sz="3000" dirty="0">
              <a:latin typeface="Calibri" panose="020F0502020204030204" pitchFamily="34" charset="0"/>
              <a:cs typeface="Calibri" panose="020F0502020204030204" pitchFamily="34" charset="0"/>
            </a:endParaRPr>
          </a:p>
          <a:p>
            <a:pPr marL="114300" indent="0" algn="just">
              <a:buNone/>
            </a:pPr>
            <a:r>
              <a:rPr lang="pt-BR" sz="3000" dirty="0">
                <a:latin typeface="Calibri" panose="020F0502020204030204" pitchFamily="34" charset="0"/>
                <a:cs typeface="Calibri" panose="020F0502020204030204" pitchFamily="34" charset="0"/>
              </a:rPr>
              <a:t>As religiões nativas não possuem uma estrutura organizada nos mesmos moldes que as demais organizações religiosas. O povo Guarani, por exemplo, possui uma espécie de curandeiro, </a:t>
            </a:r>
            <a:r>
              <a:rPr lang="pt-BR" sz="3000" b="1" dirty="0">
                <a:latin typeface="Calibri" panose="020F0502020204030204" pitchFamily="34" charset="0"/>
                <a:cs typeface="Calibri" panose="020F0502020204030204" pitchFamily="34" charset="0"/>
              </a:rPr>
              <a:t>o pajé</a:t>
            </a:r>
            <a:r>
              <a:rPr lang="pt-BR" sz="3000" dirty="0">
                <a:latin typeface="Calibri" panose="020F0502020204030204" pitchFamily="34" charset="0"/>
                <a:cs typeface="Calibri" panose="020F0502020204030204" pitchFamily="34" charset="0"/>
              </a:rPr>
              <a:t>, mas que não possui autoridade sobre os membros do clã, ele é um sábio conhecedor de plantas que curam, ele dá conselhos e conta histórias sobre os antepassados.</a:t>
            </a:r>
          </a:p>
        </p:txBody>
      </p:sp>
      <p:sp>
        <p:nvSpPr>
          <p:cNvPr id="2" name="AutoShape 2" descr="Pajé Lendário - Home | Faceboo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5" name="AutoShape 4" descr="Pajé Lendário - Home | Faceboo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6" name="AutoShape 6" descr="Pajé Lendário - Home | Faceboo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7" name="AutoShape 8" descr="Pajé Lendário - Home | Facebook"/>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6154" name="Picture 10" descr="E aí, vamos de quê: de Doutor ou de Pajé? - xapuriinfo.dream.pres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0905" y="4774133"/>
            <a:ext cx="3471863" cy="1851660"/>
          </a:xfrm>
          <a:prstGeom prst="rect">
            <a:avLst/>
          </a:prstGeom>
          <a:noFill/>
          <a:extLst>
            <a:ext uri="{909E8E84-426E-40DD-AFC4-6F175D3DCCD1}">
              <a14:hiddenFill xmlns:a14="http://schemas.microsoft.com/office/drawing/2010/main">
                <a:solidFill>
                  <a:srgbClr val="FFFFFF"/>
                </a:solidFill>
              </a14:hiddenFill>
            </a:ext>
          </a:extLst>
        </p:spPr>
      </p:pic>
      <p:sp>
        <p:nvSpPr>
          <p:cNvPr id="8" name="Retângulo 7"/>
          <p:cNvSpPr/>
          <p:nvPr/>
        </p:nvSpPr>
        <p:spPr>
          <a:xfrm>
            <a:off x="-135530" y="6635669"/>
            <a:ext cx="6042039" cy="307777"/>
          </a:xfrm>
          <a:prstGeom prst="rect">
            <a:avLst/>
          </a:prstGeom>
        </p:spPr>
        <p:txBody>
          <a:bodyPr wrap="none">
            <a:spAutoFit/>
          </a:bodyPr>
          <a:lstStyle/>
          <a:p>
            <a:r>
              <a:rPr lang="pt-BR" dirty="0">
                <a:hlinkClick r:id="rId3"/>
              </a:rPr>
              <a:t>https://www.xapuri.info/amazonia-agenda/medicina-indigena-doutor-page/</a:t>
            </a:r>
            <a:endParaRPr lang="pt-BR" dirty="0"/>
          </a:p>
        </p:txBody>
      </p:sp>
    </p:spTree>
    <p:extLst>
      <p:ext uri="{BB962C8B-B14F-4D97-AF65-F5344CB8AC3E}">
        <p14:creationId xmlns:p14="http://schemas.microsoft.com/office/powerpoint/2010/main" val="38376150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p:cNvSpPr>
            <a:spLocks noGrp="1"/>
          </p:cNvSpPr>
          <p:nvPr>
            <p:ph type="body" idx="1"/>
          </p:nvPr>
        </p:nvSpPr>
        <p:spPr>
          <a:xfrm>
            <a:off x="917575" y="868860"/>
            <a:ext cx="10479003" cy="4174434"/>
          </a:xfrm>
        </p:spPr>
        <p:txBody>
          <a:bodyPr>
            <a:normAutofit/>
          </a:bodyPr>
          <a:lstStyle/>
          <a:p>
            <a:pPr marL="114300" indent="0" algn="ctr">
              <a:buNone/>
            </a:pPr>
            <a:r>
              <a:rPr lang="pt-BR" sz="3000" b="1" dirty="0"/>
              <a:t>Matriz Africana - Umbanda </a:t>
            </a:r>
          </a:p>
          <a:p>
            <a:pPr marL="114300" indent="0" algn="just">
              <a:buNone/>
            </a:pPr>
            <a:r>
              <a:rPr lang="pt-BR" sz="3000" b="1" dirty="0"/>
              <a:t>Fundador: Zélio Fernandino de Moraes</a:t>
            </a:r>
          </a:p>
          <a:p>
            <a:pPr marL="114300" indent="0" algn="just">
              <a:buNone/>
            </a:pPr>
            <a:r>
              <a:rPr lang="pt-BR" sz="3000" dirty="0"/>
              <a:t>Os chefes religiosos na Umbanda podem ser sacerdotes e mulheres sacerdotisas. São também chamados de Pais e Mães de Santo; eles são os intermediários para a manifestação das entidades. Há regras que devem ser observadas pelos sacerdotes, na sua vida religiosa e na vida religiosa do Terreiro, sob sua direção. </a:t>
            </a:r>
            <a:endParaRPr lang="pt-BR" sz="3000" b="1" dirty="0"/>
          </a:p>
        </p:txBody>
      </p:sp>
      <p:sp>
        <p:nvSpPr>
          <p:cNvPr id="2" name="AutoShape 2" descr="Pais e mães de Santo querem ser vereadores em 20 cidades do Piauí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5" name="AutoShape 4" descr="Pais e mães de Santo querem ser vereadores em 20 cidades do Piauí ..."/>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6" name="AutoShape 6" descr="Pais e mães de Santo querem ser vereadores em 20 cidades do Piauí ..."/>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7" name="AutoShape 8" descr="Pais e mães de Santo querem ser vereadores em 20 cidades do Piauí ..."/>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8" name="AutoShape 10" descr="Pais e mães de Santo querem ser vereadores em 20 cidades do Piauí ..."/>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Tree>
    <p:extLst>
      <p:ext uri="{BB962C8B-B14F-4D97-AF65-F5344CB8AC3E}">
        <p14:creationId xmlns:p14="http://schemas.microsoft.com/office/powerpoint/2010/main" val="5524550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p:cNvSpPr>
            <a:spLocks noGrp="1"/>
          </p:cNvSpPr>
          <p:nvPr>
            <p:ph type="body" idx="1"/>
          </p:nvPr>
        </p:nvSpPr>
        <p:spPr>
          <a:xfrm>
            <a:off x="917575" y="1151499"/>
            <a:ext cx="10172924" cy="4555001"/>
          </a:xfrm>
        </p:spPr>
        <p:txBody>
          <a:bodyPr>
            <a:normAutofit/>
          </a:bodyPr>
          <a:lstStyle/>
          <a:p>
            <a:pPr marL="114300" indent="0" algn="ctr">
              <a:buNone/>
            </a:pPr>
            <a:r>
              <a:rPr lang="pt-BR" sz="3000" b="1" dirty="0">
                <a:latin typeface="Calibri" panose="020F0502020204030204" pitchFamily="34" charset="0"/>
                <a:cs typeface="Calibri" panose="020F0502020204030204" pitchFamily="34" charset="0"/>
              </a:rPr>
              <a:t>Candomblé ( Sem Fundador)</a:t>
            </a:r>
          </a:p>
          <a:p>
            <a:pPr marL="114300" indent="0" algn="just">
              <a:buNone/>
            </a:pPr>
            <a:r>
              <a:rPr lang="pt-BR" sz="3000" dirty="0">
                <a:latin typeface="Calibri" panose="020F0502020204030204" pitchFamily="34" charset="0"/>
                <a:cs typeface="Calibri" panose="020F0502020204030204" pitchFamily="34" charset="0"/>
              </a:rPr>
              <a:t>No Candomblé os babalorixás (Homens)</a:t>
            </a:r>
            <a:r>
              <a:rPr lang="pt-BR" sz="3000" b="1" dirty="0">
                <a:latin typeface="Calibri" panose="020F0502020204030204" pitchFamily="34" charset="0"/>
                <a:cs typeface="Calibri" panose="020F0502020204030204" pitchFamily="34" charset="0"/>
              </a:rPr>
              <a:t> </a:t>
            </a:r>
            <a:r>
              <a:rPr lang="pt-BR" sz="3000" dirty="0">
                <a:latin typeface="Calibri" panose="020F0502020204030204" pitchFamily="34" charset="0"/>
                <a:cs typeface="Calibri" panose="020F0502020204030204" pitchFamily="34" charset="0"/>
              </a:rPr>
              <a:t>ou as Ialorixás (Mulheres) têm seus herdeiros. Quando morrem, esses herdeiros assumem automaticamente a chefia do culto, para que o mesmo não seja interrompido. Há uma espécie de testamento que contém uma extensa lista dos filhos classificados para a sucessão.</a:t>
            </a:r>
            <a:endParaRPr lang="pt-BR" sz="3000" b="1" dirty="0">
              <a:latin typeface="Calibri" panose="020F0502020204030204" pitchFamily="34" charset="0"/>
              <a:cs typeface="Calibri" panose="020F0502020204030204" pitchFamily="34" charset="0"/>
            </a:endParaRPr>
          </a:p>
        </p:txBody>
      </p:sp>
      <p:sp>
        <p:nvSpPr>
          <p:cNvPr id="2" name="AutoShape 4" descr="A Biografia dos grandes personagens bíblicos: A Biografia de Moisé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4" name="AutoShape 6" descr="A Biografia dos grandes personagens bíblicos: A Biografia de Moisé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5" name="AutoShape 8" descr="A Biografia dos grandes personagens bíblicos: A Biografia de Moisé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6" name="AutoShape 10" descr="A Biografia dos grandes personagens bíblicos: A Biografia de Moisés"/>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Tree>
    <p:extLst>
      <p:ext uri="{BB962C8B-B14F-4D97-AF65-F5344CB8AC3E}">
        <p14:creationId xmlns:p14="http://schemas.microsoft.com/office/powerpoint/2010/main" val="41324348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40"/>
          <p:cNvSpPr txBox="1"/>
          <p:nvPr/>
        </p:nvSpPr>
        <p:spPr>
          <a:xfrm>
            <a:off x="1060174" y="1177243"/>
            <a:ext cx="10071652" cy="5049079"/>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None/>
            </a:pPr>
            <a:r>
              <a:rPr lang="pt-BR" sz="3000" i="0" u="none" strike="noStrike" cap="none" dirty="0">
                <a:solidFill>
                  <a:schemeClr val="dk1"/>
                </a:solidFill>
                <a:latin typeface="Calibri"/>
                <a:ea typeface="Calibri"/>
                <a:cs typeface="Calibri"/>
                <a:sym typeface="Calibri"/>
              </a:rPr>
              <a:t>Esses filhos, pela rigorosa ordem de classificação de seu nome na lista, serão chamados a ocupar o cargo de cuidadores do terreiro e, uma vez morto aquele que estiver no cargo, será substituído pelo que estiver imediatamente na sequência.</a:t>
            </a:r>
          </a:p>
        </p:txBody>
      </p:sp>
      <p:pic>
        <p:nvPicPr>
          <p:cNvPr id="8194" name="Picture 2" descr="Mãe Carmen de Oxum e Pai Karlito de Oxumarê são impedidos d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0174" y="3402321"/>
            <a:ext cx="6436534" cy="2743624"/>
          </a:xfrm>
          <a:prstGeom prst="rect">
            <a:avLst/>
          </a:prstGeom>
          <a:noFill/>
          <a:extLst>
            <a:ext uri="{909E8E84-426E-40DD-AFC4-6F175D3DCCD1}">
              <a14:hiddenFill xmlns:a14="http://schemas.microsoft.com/office/drawing/2010/main">
                <a:solidFill>
                  <a:srgbClr val="FFFFFF"/>
                </a:solidFill>
              </a14:hiddenFill>
            </a:ext>
          </a:extLst>
        </p:spPr>
      </p:pic>
      <p:sp>
        <p:nvSpPr>
          <p:cNvPr id="2" name="Retângulo 1"/>
          <p:cNvSpPr/>
          <p:nvPr/>
        </p:nvSpPr>
        <p:spPr>
          <a:xfrm>
            <a:off x="787637" y="6172624"/>
            <a:ext cx="6096000" cy="523220"/>
          </a:xfrm>
          <a:prstGeom prst="rect">
            <a:avLst/>
          </a:prstGeom>
        </p:spPr>
        <p:txBody>
          <a:bodyPr>
            <a:spAutoFit/>
          </a:bodyPr>
          <a:lstStyle/>
          <a:p>
            <a:r>
              <a:rPr lang="pt-BR" dirty="0">
                <a:hlinkClick r:id="rId4"/>
              </a:rPr>
              <a:t>https://umbandaead.blog.br/2017/02/06/mae-carmen-de-oxum-e-pai-karlito-de-oxumare-sao-impedidos-de-embarcar-em-voo-da-gol/</a:t>
            </a:r>
            <a:endParaRPr lang="pt-B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42"/>
          <p:cNvSpPr txBox="1"/>
          <p:nvPr/>
        </p:nvSpPr>
        <p:spPr>
          <a:xfrm>
            <a:off x="2423592" y="1484784"/>
            <a:ext cx="7416900" cy="8619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None/>
            </a:pPr>
            <a:endParaRPr sz="32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800" b="0" i="0" u="none" strike="noStrike" cap="none" dirty="0">
              <a:solidFill>
                <a:schemeClr val="dk1"/>
              </a:solidFill>
              <a:latin typeface="Calibri"/>
              <a:ea typeface="Calibri"/>
              <a:cs typeface="Calibri"/>
              <a:sym typeface="Calibri"/>
            </a:endParaRPr>
          </a:p>
        </p:txBody>
      </p:sp>
      <p:sp>
        <p:nvSpPr>
          <p:cNvPr id="238" name="Google Shape;238;p42"/>
          <p:cNvSpPr txBox="1"/>
          <p:nvPr/>
        </p:nvSpPr>
        <p:spPr>
          <a:xfrm>
            <a:off x="960783" y="675402"/>
            <a:ext cx="10270434" cy="5507195"/>
          </a:xfrm>
          <a:prstGeom prst="rect">
            <a:avLst/>
          </a:prstGeom>
          <a:noFill/>
          <a:ln>
            <a:noFill/>
          </a:ln>
        </p:spPr>
        <p:txBody>
          <a:bodyPr spcFirstLastPara="1" wrap="square" lIns="91425" tIns="45700" rIns="91425" bIns="45700" anchor="t" anchorCtr="0">
            <a:noAutofit/>
          </a:bodyPr>
          <a:lstStyle/>
          <a:p>
            <a:pPr algn="ctr"/>
            <a:r>
              <a:rPr lang="pt-BR" sz="3600" b="1" dirty="0">
                <a:latin typeface="Calibri" panose="020F0502020204030204" pitchFamily="34" charset="0"/>
                <a:cs typeface="Calibri" panose="020F0502020204030204" pitchFamily="34" charset="0"/>
              </a:rPr>
              <a:t> Matriz Oriental</a:t>
            </a:r>
          </a:p>
          <a:p>
            <a:pPr algn="just"/>
            <a:r>
              <a:rPr lang="pt-BR" sz="3200" b="1" dirty="0">
                <a:latin typeface="Calibri" panose="020F0502020204030204" pitchFamily="34" charset="0"/>
                <a:cs typeface="Calibri" panose="020F0502020204030204" pitchFamily="34" charset="0"/>
              </a:rPr>
              <a:t>Budismo (Fundador: </a:t>
            </a:r>
            <a:r>
              <a:rPr lang="pt-BR" sz="3200" dirty="0">
                <a:latin typeface="Calibri" panose="020F0502020204030204" pitchFamily="34" charset="0"/>
                <a:cs typeface="Calibri" panose="020F0502020204030204" pitchFamily="34" charset="0"/>
              </a:rPr>
              <a:t>Príncipe Sidarta Gautama, mais conhecido como Buda) </a:t>
            </a:r>
          </a:p>
          <a:p>
            <a:pPr algn="just"/>
            <a:r>
              <a:rPr lang="pt-BR" sz="3000" dirty="0">
                <a:latin typeface="Calibri" panose="020F0502020204030204" pitchFamily="34" charset="0"/>
                <a:cs typeface="Calibri" panose="020F0502020204030204" pitchFamily="34" charset="0"/>
              </a:rPr>
              <a:t>No Budismo Tibetano, cada centro (</a:t>
            </a:r>
            <a:r>
              <a:rPr lang="pt-BR" sz="3000" dirty="0" err="1">
                <a:latin typeface="Calibri" panose="020F0502020204030204" pitchFamily="34" charset="0"/>
                <a:cs typeface="Calibri" panose="020F0502020204030204" pitchFamily="34" charset="0"/>
              </a:rPr>
              <a:t>Gonpa</a:t>
            </a:r>
            <a:r>
              <a:rPr lang="pt-BR" sz="3000" dirty="0">
                <a:latin typeface="Calibri" panose="020F0502020204030204" pitchFamily="34" charset="0"/>
                <a:cs typeface="Calibri" panose="020F0502020204030204" pitchFamily="34" charset="0"/>
              </a:rPr>
              <a:t>) tem sua autonomia, faz parte de uma linhagem. O Dalai Lama é o representante máximo da linhagem Guelpa. Em seguida, a autoridade do abade de cada mosteiro, depois os mestres e então os monges, que são supervisionados por um mestre.</a:t>
            </a:r>
          </a:p>
          <a:p>
            <a:pPr algn="just"/>
            <a:r>
              <a:rPr lang="pt-BR" sz="3600" b="1" dirty="0">
                <a:latin typeface="Calibri" panose="020F0502020204030204" pitchFamily="34" charset="0"/>
                <a:cs typeface="Calibri" panose="020F0502020204030204" pitchFamily="34" charset="0"/>
              </a:rPr>
              <a:t> </a:t>
            </a:r>
            <a:endParaRPr lang="pt-BR" sz="3000" dirty="0">
              <a:latin typeface="Calibri" panose="020F0502020204030204" pitchFamily="34" charset="0"/>
              <a:cs typeface="Calibri" panose="020F0502020204030204" pitchFamily="34" charset="0"/>
            </a:endParaRPr>
          </a:p>
        </p:txBody>
      </p:sp>
      <p:pic>
        <p:nvPicPr>
          <p:cNvPr id="9218" name="Picture 2" descr="Monge tibetano participa de retiro em Nova Lima | O Contorno de B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1003" y="4544167"/>
            <a:ext cx="2957464" cy="1968562"/>
          </a:xfrm>
          <a:prstGeom prst="rect">
            <a:avLst/>
          </a:prstGeom>
          <a:noFill/>
          <a:extLst>
            <a:ext uri="{909E8E84-426E-40DD-AFC4-6F175D3DCCD1}">
              <a14:hiddenFill xmlns:a14="http://schemas.microsoft.com/office/drawing/2010/main">
                <a:solidFill>
                  <a:srgbClr val="FFFFFF"/>
                </a:solidFill>
              </a14:hiddenFill>
            </a:ext>
          </a:extLst>
        </p:spPr>
      </p:pic>
      <p:sp>
        <p:nvSpPr>
          <p:cNvPr id="2" name="Retângulo 1"/>
          <p:cNvSpPr/>
          <p:nvPr/>
        </p:nvSpPr>
        <p:spPr>
          <a:xfrm>
            <a:off x="4158467" y="6251119"/>
            <a:ext cx="5527344" cy="523220"/>
          </a:xfrm>
          <a:prstGeom prst="rect">
            <a:avLst/>
          </a:prstGeom>
        </p:spPr>
        <p:txBody>
          <a:bodyPr wrap="square">
            <a:spAutoFit/>
          </a:bodyPr>
          <a:lstStyle/>
          <a:p>
            <a:r>
              <a:rPr lang="pt-BR" dirty="0">
                <a:hlinkClick r:id="rId4"/>
              </a:rPr>
              <a:t>https://ocontornodebh.com.br/index/2017/12/04/monge-tibetano-participa-de-retiro-em-nova-lima/</a:t>
            </a:r>
            <a:endParaRPr lang="pt-B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42"/>
          <p:cNvSpPr txBox="1"/>
          <p:nvPr/>
        </p:nvSpPr>
        <p:spPr>
          <a:xfrm>
            <a:off x="2423592" y="1484784"/>
            <a:ext cx="7416900" cy="8619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None/>
            </a:pPr>
            <a:endParaRPr sz="32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800" b="0" i="0" u="none" strike="noStrike" cap="none" dirty="0">
              <a:solidFill>
                <a:schemeClr val="dk1"/>
              </a:solidFill>
              <a:latin typeface="Calibri"/>
              <a:ea typeface="Calibri"/>
              <a:cs typeface="Calibri"/>
              <a:sym typeface="Calibri"/>
            </a:endParaRPr>
          </a:p>
        </p:txBody>
      </p:sp>
      <p:sp>
        <p:nvSpPr>
          <p:cNvPr id="238" name="Google Shape;238;p42"/>
          <p:cNvSpPr txBox="1"/>
          <p:nvPr/>
        </p:nvSpPr>
        <p:spPr>
          <a:xfrm>
            <a:off x="995762" y="1118598"/>
            <a:ext cx="9698119" cy="5507195"/>
          </a:xfrm>
          <a:prstGeom prst="rect">
            <a:avLst/>
          </a:prstGeom>
          <a:noFill/>
          <a:ln>
            <a:noFill/>
          </a:ln>
        </p:spPr>
        <p:txBody>
          <a:bodyPr spcFirstLastPara="1" wrap="square" lIns="91425" tIns="45700" rIns="91425" bIns="45700" anchor="t" anchorCtr="0">
            <a:noAutofit/>
          </a:bodyPr>
          <a:lstStyle/>
          <a:p>
            <a:pPr algn="just"/>
            <a:r>
              <a:rPr lang="pt-BR" sz="3000" dirty="0">
                <a:latin typeface="Calibri" panose="020F0502020204030204" pitchFamily="34" charset="0"/>
                <a:cs typeface="Calibri" panose="020F0502020204030204" pitchFamily="34" charset="0"/>
              </a:rPr>
              <a:t> A Hierarquia ocorre por meio do conhecimento recebido  pelo praticante. Cada linhagem tem sua própria estrutura funcionando automaticamente, mas mantendo o respeito espiritual que os une.</a:t>
            </a:r>
          </a:p>
          <a:p>
            <a:pPr algn="just"/>
            <a:r>
              <a:rPr lang="pt-BR" sz="3000" dirty="0">
                <a:latin typeface="Calibri" panose="020F0502020204030204" pitchFamily="34" charset="0"/>
                <a:cs typeface="Calibri" panose="020F0502020204030204" pitchFamily="34" charset="0"/>
              </a:rPr>
              <a:t>Os chefes tibetanos não são nomeados ou eleitos, eles nascem para a posição. Para os tibetanos na linguagem </a:t>
            </a:r>
            <a:r>
              <a:rPr lang="pt-BR" sz="3000" dirty="0" err="1">
                <a:latin typeface="Calibri" panose="020F0502020204030204" pitchFamily="34" charset="0"/>
                <a:cs typeface="Calibri" panose="020F0502020204030204" pitchFamily="34" charset="0"/>
              </a:rPr>
              <a:t>Guelupa</a:t>
            </a:r>
            <a:r>
              <a:rPr lang="pt-BR" sz="3000" dirty="0">
                <a:latin typeface="Calibri" panose="020F0502020204030204" pitchFamily="34" charset="0"/>
                <a:cs typeface="Calibri" panose="020F0502020204030204" pitchFamily="34" charset="0"/>
              </a:rPr>
              <a:t>, o Dalai Lama além de um chefe de Estado, é um guia espiritual. Quando um Dalai Lama morre ele deixa sinais indicando aonde será seu renascimento.</a:t>
            </a:r>
          </a:p>
        </p:txBody>
      </p:sp>
    </p:spTree>
    <p:extLst>
      <p:ext uri="{BB962C8B-B14F-4D97-AF65-F5344CB8AC3E}">
        <p14:creationId xmlns:p14="http://schemas.microsoft.com/office/powerpoint/2010/main" val="6922560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p:cNvSpPr>
            <a:spLocks noGrp="1"/>
          </p:cNvSpPr>
          <p:nvPr>
            <p:ph type="body" idx="1"/>
          </p:nvPr>
        </p:nvSpPr>
        <p:spPr>
          <a:xfrm>
            <a:off x="685654" y="1405961"/>
            <a:ext cx="10547744" cy="5234273"/>
          </a:xfrm>
        </p:spPr>
        <p:txBody>
          <a:bodyPr>
            <a:noAutofit/>
          </a:bodyPr>
          <a:lstStyle/>
          <a:p>
            <a:pPr marL="114300" indent="0" algn="just">
              <a:buNone/>
            </a:pPr>
            <a:r>
              <a:rPr lang="pt-BR" sz="3000" dirty="0"/>
              <a:t>Na Seicho no iê, os ensinamentos são transmitidos pelos preletores e líderes da iluminação que não tem vínculo empregatício com a entidade e dedicam-se de forma honorária em caráter voluntário. Os cargos de diretoria das regionais e núcleos também são exercidos em caráter voluntário. Sendo os membros escolhidos através de eleição entre os associados, segundo regulamentos internos. A estrutura organizacional da </a:t>
            </a:r>
            <a:r>
              <a:rPr lang="pt-BR" sz="3000" dirty="0" err="1"/>
              <a:t>Seicho</a:t>
            </a:r>
            <a:r>
              <a:rPr lang="pt-BR" sz="3000" dirty="0"/>
              <a:t> no </a:t>
            </a:r>
            <a:r>
              <a:rPr lang="pt-BR" sz="3000" dirty="0" err="1"/>
              <a:t>iê</a:t>
            </a:r>
            <a:r>
              <a:rPr lang="pt-BR" sz="3000" dirty="0"/>
              <a:t> é composta pela associação Fraternidade.</a:t>
            </a:r>
          </a:p>
          <a:p>
            <a:pPr marL="114300" indent="0" algn="just">
              <a:buNone/>
            </a:pPr>
            <a:endParaRPr lang="pt-BR" sz="3000" dirty="0"/>
          </a:p>
        </p:txBody>
      </p:sp>
      <p:sp>
        <p:nvSpPr>
          <p:cNvPr id="4" name="TextBox 3">
            <a:extLst>
              <a:ext uri="{FF2B5EF4-FFF2-40B4-BE49-F238E27FC236}">
                <a16:creationId xmlns:a16="http://schemas.microsoft.com/office/drawing/2014/main" id="{B9B57F73-959B-4AEA-8FFB-B6EA1351FDDD}"/>
              </a:ext>
            </a:extLst>
          </p:cNvPr>
          <p:cNvSpPr txBox="1"/>
          <p:nvPr/>
        </p:nvSpPr>
        <p:spPr>
          <a:xfrm>
            <a:off x="2615328" y="621064"/>
            <a:ext cx="6688396" cy="523220"/>
          </a:xfrm>
          <a:prstGeom prst="rect">
            <a:avLst/>
          </a:prstGeom>
          <a:noFill/>
        </p:spPr>
        <p:txBody>
          <a:bodyPr wrap="square">
            <a:spAutoFit/>
          </a:bodyPr>
          <a:lstStyle/>
          <a:p>
            <a:pPr marL="114300" indent="0" algn="ctr">
              <a:buNone/>
            </a:pPr>
            <a:r>
              <a:rPr lang="pt-BR" sz="2800" b="1" dirty="0">
                <a:latin typeface="Calibri" panose="020F0502020204030204" pitchFamily="34" charset="0"/>
                <a:cs typeface="Calibri" panose="020F0502020204030204" pitchFamily="34" charset="0"/>
              </a:rPr>
              <a:t>Seicho no iê (Fundador Masahru Taniguchi)</a:t>
            </a:r>
          </a:p>
        </p:txBody>
      </p:sp>
    </p:spTree>
    <p:extLst>
      <p:ext uri="{BB962C8B-B14F-4D97-AF65-F5344CB8AC3E}">
        <p14:creationId xmlns:p14="http://schemas.microsoft.com/office/powerpoint/2010/main" val="32944993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43"/>
          <p:cNvSpPr txBox="1"/>
          <p:nvPr/>
        </p:nvSpPr>
        <p:spPr>
          <a:xfrm>
            <a:off x="841512" y="814200"/>
            <a:ext cx="10508973" cy="4412496"/>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None/>
            </a:pPr>
            <a:r>
              <a:rPr lang="pt-BR" sz="3000" b="1" dirty="0">
                <a:solidFill>
                  <a:schemeClr val="dk1"/>
                </a:solidFill>
                <a:latin typeface="Calibri" panose="020F0502020204030204" pitchFamily="34" charset="0"/>
                <a:cs typeface="Calibri" panose="020F0502020204030204" pitchFamily="34" charset="0"/>
              </a:rPr>
              <a:t>Líderes Religiosos Famosos que influenciaram o Mundo.</a:t>
            </a:r>
          </a:p>
          <a:p>
            <a:pPr marL="0" marR="0" lvl="0" indent="0" algn="just" rtl="0">
              <a:lnSpc>
                <a:spcPct val="100000"/>
              </a:lnSpc>
              <a:spcBef>
                <a:spcPts val="0"/>
              </a:spcBef>
              <a:spcAft>
                <a:spcPts val="0"/>
              </a:spcAft>
              <a:buNone/>
            </a:pPr>
            <a:r>
              <a:rPr lang="pt-BR" sz="2800" b="1" dirty="0">
                <a:solidFill>
                  <a:schemeClr val="dk1"/>
                </a:solidFill>
                <a:latin typeface="Calibri" panose="020F0502020204030204" pitchFamily="34" charset="0"/>
                <a:cs typeface="Calibri" panose="020F0502020204030204" pitchFamily="34" charset="0"/>
              </a:rPr>
              <a:t> </a:t>
            </a:r>
            <a:endParaRPr lang="pt-BR" sz="2800" b="1" i="0" u="none" strike="noStrike" cap="none" dirty="0">
              <a:solidFill>
                <a:schemeClr val="dk1"/>
              </a:solidFill>
              <a:latin typeface="Calibri" panose="020F0502020204030204" pitchFamily="34" charset="0"/>
              <a:cs typeface="Calibri" panose="020F0502020204030204" pitchFamily="34" charset="0"/>
              <a:sym typeface="Arial"/>
            </a:endParaRPr>
          </a:p>
        </p:txBody>
      </p:sp>
      <p:pic>
        <p:nvPicPr>
          <p:cNvPr id="10242" name="Picture 2" descr="Resultado de imagem para os maiores líderes da humanida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7606" y="1583139"/>
            <a:ext cx="7383439" cy="4517409"/>
          </a:xfrm>
          <a:prstGeom prst="rect">
            <a:avLst/>
          </a:prstGeom>
          <a:noFill/>
          <a:extLst>
            <a:ext uri="{909E8E84-426E-40DD-AFC4-6F175D3DCCD1}">
              <a14:hiddenFill xmlns:a14="http://schemas.microsoft.com/office/drawing/2010/main">
                <a:solidFill>
                  <a:srgbClr val="FFFFFF"/>
                </a:solidFill>
              </a14:hiddenFill>
            </a:ext>
          </a:extLst>
        </p:spPr>
      </p:pic>
      <p:sp>
        <p:nvSpPr>
          <p:cNvPr id="2" name="Retângulo 1"/>
          <p:cNvSpPr/>
          <p:nvPr/>
        </p:nvSpPr>
        <p:spPr>
          <a:xfrm>
            <a:off x="2097730" y="6290370"/>
            <a:ext cx="5758308" cy="307777"/>
          </a:xfrm>
          <a:prstGeom prst="rect">
            <a:avLst/>
          </a:prstGeom>
        </p:spPr>
        <p:txBody>
          <a:bodyPr wrap="none">
            <a:spAutoFit/>
          </a:bodyPr>
          <a:lstStyle/>
          <a:p>
            <a:r>
              <a:rPr lang="pt-BR" dirty="0">
                <a:hlinkClick r:id="rId4"/>
              </a:rPr>
              <a:t>https://br.pinterest.com/pin/517210338441088357/?nic_v2=1a1fy8P29</a:t>
            </a:r>
            <a:endParaRPr lang="pt-B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6" name="Google Shape;256;p45" descr="Vetores de símbolos religiosos - Download Vetores Gratis, Desenhos ..."/>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7" name="Google Shape;257;p45" descr="C:\Documents and Settings\Clark\Meus documentos\Minhas imagens\ictus.webp"/>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 name="Rectangle 3">
            <a:extLst>
              <a:ext uri="{FF2B5EF4-FFF2-40B4-BE49-F238E27FC236}">
                <a16:creationId xmlns:a16="http://schemas.microsoft.com/office/drawing/2014/main" id="{164ACB7F-30F9-4FA2-9867-B415341708F1}"/>
              </a:ext>
            </a:extLst>
          </p:cNvPr>
          <p:cNvSpPr/>
          <p:nvPr/>
        </p:nvSpPr>
        <p:spPr>
          <a:xfrm>
            <a:off x="612775" y="1436821"/>
            <a:ext cx="10402957" cy="3323987"/>
          </a:xfrm>
          <a:prstGeom prst="rect">
            <a:avLst/>
          </a:prstGeom>
        </p:spPr>
        <p:txBody>
          <a:bodyPr wrap="square">
            <a:spAutoFit/>
          </a:bodyPr>
          <a:lstStyle/>
          <a:p>
            <a:pPr algn="just"/>
            <a:r>
              <a:rPr lang="pt-BR" sz="3000" dirty="0">
                <a:latin typeface="Calibri" panose="020F0502020204030204" pitchFamily="34" charset="0"/>
                <a:cs typeface="Calibri" panose="020F0502020204030204" pitchFamily="34" charset="0"/>
              </a:rPr>
              <a:t>Inspirou seus seguidores a fundar o  Cristianismo, teve uma vida exemplar. Sua doutrina era baseada em seu exemplo de bondade e amor para com as pessoas, tanto as mais ricas quanto as mais simples. Viveu no Império Romano há 2.000 anos na província da Palestina, atual Estado de Israel. Seus ensinamentos deram origem a Igreja Católica e Evangélica, o Cristianismo é hoje uma das maiores crenças do mundo.</a:t>
            </a:r>
            <a:endParaRPr lang="pt-BR" sz="3000" b="1" dirty="0">
              <a:latin typeface="Calibri" panose="020F0502020204030204" pitchFamily="34" charset="0"/>
              <a:cs typeface="Calibri" panose="020F0502020204030204" pitchFamily="34" charset="0"/>
            </a:endParaRPr>
          </a:p>
        </p:txBody>
      </p:sp>
      <p:sp>
        <p:nvSpPr>
          <p:cNvPr id="3" name="AutoShape 4" descr="Tao Te Ching By Lao Tzu -Aligning With Earth"/>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11270" name="Picture 6" descr="Ser como Jesus de Nazaré - Rádio Rainha da Pa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775" y="4760808"/>
            <a:ext cx="2755758" cy="1864985"/>
          </a:xfrm>
          <a:prstGeom prst="rect">
            <a:avLst/>
          </a:prstGeom>
          <a:noFill/>
          <a:extLst>
            <a:ext uri="{909E8E84-426E-40DD-AFC4-6F175D3DCCD1}">
              <a14:hiddenFill xmlns:a14="http://schemas.microsoft.com/office/drawing/2010/main">
                <a:solidFill>
                  <a:srgbClr val="FFFFFF"/>
                </a:solidFill>
              </a14:hiddenFill>
            </a:ext>
          </a:extLst>
        </p:spPr>
      </p:pic>
      <p:sp>
        <p:nvSpPr>
          <p:cNvPr id="2" name="Retângulo 1"/>
          <p:cNvSpPr/>
          <p:nvPr/>
        </p:nvSpPr>
        <p:spPr>
          <a:xfrm>
            <a:off x="3568335" y="5967067"/>
            <a:ext cx="6096000" cy="523220"/>
          </a:xfrm>
          <a:prstGeom prst="rect">
            <a:avLst/>
          </a:prstGeom>
        </p:spPr>
        <p:txBody>
          <a:bodyPr>
            <a:spAutoFit/>
          </a:bodyPr>
          <a:lstStyle/>
          <a:p>
            <a:r>
              <a:rPr lang="pt-BR" dirty="0">
                <a:hlinkClick r:id="rId4"/>
              </a:rPr>
              <a:t>https://www.radiorainhadapaz.com.br/noticias/noticia/id:13631;ser-como-jesus-de-nazare.html</a:t>
            </a:r>
            <a:endParaRPr lang="pt-BR" dirty="0"/>
          </a:p>
        </p:txBody>
      </p:sp>
      <p:sp>
        <p:nvSpPr>
          <p:cNvPr id="9" name="TextBox 8">
            <a:extLst>
              <a:ext uri="{FF2B5EF4-FFF2-40B4-BE49-F238E27FC236}">
                <a16:creationId xmlns:a16="http://schemas.microsoft.com/office/drawing/2014/main" id="{2CAC0002-A6A0-440C-8813-714BB44DCAF2}"/>
              </a:ext>
            </a:extLst>
          </p:cNvPr>
          <p:cNvSpPr txBox="1"/>
          <p:nvPr/>
        </p:nvSpPr>
        <p:spPr>
          <a:xfrm>
            <a:off x="3578087" y="717052"/>
            <a:ext cx="5035826" cy="523220"/>
          </a:xfrm>
          <a:prstGeom prst="rect">
            <a:avLst/>
          </a:prstGeom>
          <a:noFill/>
        </p:spPr>
        <p:txBody>
          <a:bodyPr wrap="square">
            <a:spAutoFit/>
          </a:bodyPr>
          <a:lstStyle/>
          <a:p>
            <a:r>
              <a:rPr lang="pt-BR" sz="2800" b="1" dirty="0">
                <a:latin typeface="Calibri" panose="020F0502020204030204" pitchFamily="34" charset="0"/>
                <a:cs typeface="Calibri" panose="020F0502020204030204" pitchFamily="34" charset="0"/>
              </a:rPr>
              <a:t>Jesus Cristo ou Jesus de Nazaré</a:t>
            </a:r>
            <a:endParaRPr lang="pt-BR"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p:cNvSpPr>
            <a:spLocks noGrp="1"/>
          </p:cNvSpPr>
          <p:nvPr>
            <p:ph type="body" idx="1"/>
          </p:nvPr>
        </p:nvSpPr>
        <p:spPr>
          <a:xfrm>
            <a:off x="609600" y="563604"/>
            <a:ext cx="10972800" cy="6073252"/>
          </a:xfrm>
        </p:spPr>
        <p:txBody>
          <a:bodyPr>
            <a:normAutofit/>
          </a:bodyPr>
          <a:lstStyle/>
          <a:p>
            <a:pPr marL="114300" indent="0" algn="ctr">
              <a:buNone/>
            </a:pPr>
            <a:r>
              <a:rPr lang="pt-BR" sz="3000" b="1" dirty="0"/>
              <a:t>Profeta Mohamed (Maomé)</a:t>
            </a:r>
          </a:p>
          <a:p>
            <a:pPr marL="114300" indent="0" algn="just">
              <a:buNone/>
            </a:pPr>
            <a:r>
              <a:rPr lang="pt-BR" sz="3000" dirty="0"/>
              <a:t>Na primeira parte da sua vida Maomé foi um comerciante que vivia na região de Meca, local onde foi fundada a sua religião, o Islamismo, que teve forte influência de duas grandes religiões: o Judaísmo e o Cristianismo. Atualmente o Islamismo é uma das maiores religiões do mundo, está presente na maioria dos países árabes e grande parte do Oriente Médio. A religião se divide hoje em dois grupos religiosos, os Xiitas e os Sunitas.</a:t>
            </a:r>
          </a:p>
        </p:txBody>
      </p:sp>
      <p:pic>
        <p:nvPicPr>
          <p:cNvPr id="12290" name="Picture 2" descr="Conheça a história do profeta Maomé | Alto Astr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9809" y="4461437"/>
            <a:ext cx="2506243" cy="2175419"/>
          </a:xfrm>
          <a:prstGeom prst="rect">
            <a:avLst/>
          </a:prstGeom>
          <a:noFill/>
          <a:extLst>
            <a:ext uri="{909E8E84-426E-40DD-AFC4-6F175D3DCCD1}">
              <a14:hiddenFill xmlns:a14="http://schemas.microsoft.com/office/drawing/2010/main">
                <a:solidFill>
                  <a:srgbClr val="FFFFFF"/>
                </a:solidFill>
              </a14:hiddenFill>
            </a:ext>
          </a:extLst>
        </p:spPr>
      </p:pic>
      <p:sp>
        <p:nvSpPr>
          <p:cNvPr id="2" name="Retângulo 1"/>
          <p:cNvSpPr/>
          <p:nvPr/>
        </p:nvSpPr>
        <p:spPr>
          <a:xfrm>
            <a:off x="3614427" y="6304018"/>
            <a:ext cx="3794629" cy="307777"/>
          </a:xfrm>
          <a:prstGeom prst="rect">
            <a:avLst/>
          </a:prstGeom>
        </p:spPr>
        <p:txBody>
          <a:bodyPr wrap="none">
            <a:spAutoFit/>
          </a:bodyPr>
          <a:lstStyle/>
          <a:p>
            <a:r>
              <a:rPr lang="pt-BR" dirty="0">
                <a:hlinkClick r:id="rId3"/>
              </a:rPr>
              <a:t>https://www.altoastral.com.br/profeta-maome/</a:t>
            </a:r>
            <a:endParaRPr lang="pt-BR" dirty="0"/>
          </a:p>
        </p:txBody>
      </p:sp>
    </p:spTree>
    <p:extLst>
      <p:ext uri="{BB962C8B-B14F-4D97-AF65-F5344CB8AC3E}">
        <p14:creationId xmlns:p14="http://schemas.microsoft.com/office/powerpoint/2010/main" val="23673985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p:cNvSpPr>
            <a:spLocks noGrp="1"/>
          </p:cNvSpPr>
          <p:nvPr>
            <p:ph type="body" idx="1"/>
          </p:nvPr>
        </p:nvSpPr>
        <p:spPr>
          <a:xfrm>
            <a:off x="609600" y="760765"/>
            <a:ext cx="10972800" cy="5854890"/>
          </a:xfrm>
        </p:spPr>
        <p:txBody>
          <a:bodyPr>
            <a:normAutofit/>
          </a:bodyPr>
          <a:lstStyle/>
          <a:p>
            <a:pPr marL="114300" indent="0" algn="ctr">
              <a:buNone/>
            </a:pPr>
            <a:r>
              <a:rPr lang="pt-BR" sz="3000" b="1" dirty="0"/>
              <a:t>Mahatma Gandhi</a:t>
            </a:r>
          </a:p>
          <a:p>
            <a:pPr marL="114300" indent="0" algn="just">
              <a:buNone/>
            </a:pPr>
            <a:r>
              <a:rPr lang="pt-BR" sz="2800" dirty="0"/>
              <a:t>Pacifista e líder mundial indiano foi educado na Índia, mas terminou sua escolarização na Inglaterra onde se tornou advogado. Em 1893 mudou-se para a África do Sul e neste país atuou em sua profissão defendendo a minoria hindu que ali vivia. Em 1914 enquanto o mundo realizava a Primeira Guerra Mundial, Gandhi iniciou uma campanha pela paz entre hindus e mulçumanos que viviam em conflito. Lutava pelo respeito e amor às pessoas utilizando passeatas, jejuns e retiros espirituais.</a:t>
            </a:r>
          </a:p>
        </p:txBody>
      </p:sp>
      <p:pic>
        <p:nvPicPr>
          <p:cNvPr id="13314" name="Picture 2" descr="Mahatma Gandhi - Biografia - InfoEsco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5051" y="4517409"/>
            <a:ext cx="2907573" cy="1941296"/>
          </a:xfrm>
          <a:prstGeom prst="rect">
            <a:avLst/>
          </a:prstGeom>
          <a:noFill/>
          <a:extLst>
            <a:ext uri="{909E8E84-426E-40DD-AFC4-6F175D3DCCD1}">
              <a14:hiddenFill xmlns:a14="http://schemas.microsoft.com/office/drawing/2010/main">
                <a:solidFill>
                  <a:srgbClr val="FFFFFF"/>
                </a:solidFill>
              </a14:hiddenFill>
            </a:ext>
          </a:extLst>
        </p:spPr>
      </p:pic>
      <p:sp>
        <p:nvSpPr>
          <p:cNvPr id="2" name="Retângulo 1"/>
          <p:cNvSpPr/>
          <p:nvPr/>
        </p:nvSpPr>
        <p:spPr>
          <a:xfrm>
            <a:off x="3973001" y="6037184"/>
            <a:ext cx="4621778" cy="307777"/>
          </a:xfrm>
          <a:prstGeom prst="rect">
            <a:avLst/>
          </a:prstGeom>
        </p:spPr>
        <p:txBody>
          <a:bodyPr wrap="none">
            <a:spAutoFit/>
          </a:bodyPr>
          <a:lstStyle/>
          <a:p>
            <a:r>
              <a:rPr lang="pt-BR" dirty="0">
                <a:hlinkClick r:id="rId3"/>
              </a:rPr>
              <a:t>https://www.infoescola.com/biografias/mahatma-gandhi/</a:t>
            </a:r>
            <a:endParaRPr lang="pt-BR" dirty="0"/>
          </a:p>
        </p:txBody>
      </p:sp>
    </p:spTree>
    <p:extLst>
      <p:ext uri="{BB962C8B-B14F-4D97-AF65-F5344CB8AC3E}">
        <p14:creationId xmlns:p14="http://schemas.microsoft.com/office/powerpoint/2010/main" val="32627361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p:cNvSpPr>
            <a:spLocks noGrp="1"/>
          </p:cNvSpPr>
          <p:nvPr>
            <p:ph type="body" idx="1"/>
          </p:nvPr>
        </p:nvSpPr>
        <p:spPr>
          <a:xfrm>
            <a:off x="468572" y="1154916"/>
            <a:ext cx="10972800" cy="5703084"/>
          </a:xfrm>
        </p:spPr>
        <p:txBody>
          <a:bodyPr>
            <a:normAutofit/>
          </a:bodyPr>
          <a:lstStyle/>
          <a:p>
            <a:pPr marL="114300" indent="0" algn="just">
              <a:buNone/>
            </a:pPr>
            <a:r>
              <a:rPr lang="pt-BR" sz="2800" b="1" dirty="0"/>
              <a:t>Francisco Candido Xavier, </a:t>
            </a:r>
            <a:r>
              <a:rPr lang="pt-BR" sz="2800" dirty="0"/>
              <a:t>mais conhecido como Chico Xavier, foi um médium filantropo e um dos mais importantes líderes do Espiritismo no Brasil. Em 1982 foi indicado ao Prêmio Nobel da Paz, faleceu em 2002 e em 2012 foi eleito o Maior Brasileiro de todos os Tempos, pelo concurso homônimo realizado pelo SBT e pela BBC.</a:t>
            </a:r>
            <a:endParaRPr lang="pt-BR" sz="2800" b="1" dirty="0"/>
          </a:p>
        </p:txBody>
      </p:sp>
      <p:pic>
        <p:nvPicPr>
          <p:cNvPr id="16386" name="Picture 2" descr="Chico Xavier - Pensad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3282" y="3548224"/>
            <a:ext cx="2311789" cy="3077569"/>
          </a:xfrm>
          <a:prstGeom prst="rect">
            <a:avLst/>
          </a:prstGeom>
          <a:noFill/>
          <a:extLst>
            <a:ext uri="{909E8E84-426E-40DD-AFC4-6F175D3DCCD1}">
              <a14:hiddenFill xmlns:a14="http://schemas.microsoft.com/office/drawing/2010/main">
                <a:solidFill>
                  <a:srgbClr val="FFFFFF"/>
                </a:solidFill>
              </a14:hiddenFill>
            </a:ext>
          </a:extLst>
        </p:spPr>
      </p:pic>
      <p:sp>
        <p:nvSpPr>
          <p:cNvPr id="2" name="Retângulo 1"/>
          <p:cNvSpPr/>
          <p:nvPr/>
        </p:nvSpPr>
        <p:spPr>
          <a:xfrm>
            <a:off x="5369021" y="6550223"/>
            <a:ext cx="3845925" cy="307777"/>
          </a:xfrm>
          <a:prstGeom prst="rect">
            <a:avLst/>
          </a:prstGeom>
        </p:spPr>
        <p:txBody>
          <a:bodyPr wrap="none">
            <a:spAutoFit/>
          </a:bodyPr>
          <a:lstStyle/>
          <a:p>
            <a:r>
              <a:rPr lang="pt-BR" dirty="0">
                <a:hlinkClick r:id="rId3"/>
              </a:rPr>
              <a:t>https://www.pensador.com/autor/chico_xavier/</a:t>
            </a:r>
            <a:endParaRPr lang="pt-BR" dirty="0"/>
          </a:p>
        </p:txBody>
      </p:sp>
    </p:spTree>
    <p:extLst>
      <p:ext uri="{BB962C8B-B14F-4D97-AF65-F5344CB8AC3E}">
        <p14:creationId xmlns:p14="http://schemas.microsoft.com/office/powerpoint/2010/main" val="4614015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Texto 2"/>
          <p:cNvSpPr>
            <a:spLocks noGrp="1"/>
          </p:cNvSpPr>
          <p:nvPr>
            <p:ph type="body" idx="1"/>
          </p:nvPr>
        </p:nvSpPr>
        <p:spPr>
          <a:xfrm>
            <a:off x="497659" y="308242"/>
            <a:ext cx="10972800" cy="6302326"/>
          </a:xfrm>
        </p:spPr>
        <p:txBody>
          <a:bodyPr/>
          <a:lstStyle/>
          <a:p>
            <a:pPr marL="114300" indent="0">
              <a:buNone/>
            </a:pPr>
            <a:r>
              <a:rPr lang="pt-BR" dirty="0"/>
              <a:t>Referencias</a:t>
            </a:r>
          </a:p>
          <a:p>
            <a:pPr marL="114300" indent="0">
              <a:buNone/>
            </a:pPr>
            <a:endParaRPr lang="pt-BR" dirty="0"/>
          </a:p>
          <a:p>
            <a:pPr marL="114300" indent="0">
              <a:buNone/>
            </a:pPr>
            <a:r>
              <a:rPr lang="pt-BR" dirty="0"/>
              <a:t> </a:t>
            </a:r>
          </a:p>
          <a:p>
            <a:pPr marL="114300" indent="0">
              <a:buNone/>
            </a:pPr>
            <a:endParaRPr lang="pt-BR" dirty="0"/>
          </a:p>
          <a:p>
            <a:pPr marL="114300" indent="0">
              <a:buNone/>
            </a:pPr>
            <a:endParaRPr lang="pt-BR" dirty="0"/>
          </a:p>
          <a:p>
            <a:pPr marL="114300" indent="0">
              <a:buNone/>
            </a:pPr>
            <a:endParaRPr lang="pt-BR" dirty="0">
              <a:hlinkClick r:id="rId2"/>
            </a:endParaRPr>
          </a:p>
          <a:p>
            <a:pPr marL="114300" indent="0">
              <a:buNone/>
            </a:pPr>
            <a:r>
              <a:rPr lang="pt-BR" sz="1400" dirty="0">
                <a:hlinkClick r:id="rId2"/>
              </a:rPr>
              <a:t>www.ensinoreligioso.seed.pr.gov,br</a:t>
            </a:r>
            <a:endParaRPr lang="pt-BR" sz="1400" dirty="0"/>
          </a:p>
          <a:p>
            <a:pPr marL="114300" indent="0">
              <a:buNone/>
            </a:pPr>
            <a:endParaRPr lang="pt-BR" sz="1400" dirty="0"/>
          </a:p>
        </p:txBody>
      </p:sp>
      <p:sp>
        <p:nvSpPr>
          <p:cNvPr id="8" name="Rectangle 3">
            <a:extLst>
              <a:ext uri="{FF2B5EF4-FFF2-40B4-BE49-F238E27FC236}">
                <a16:creationId xmlns:a16="http://schemas.microsoft.com/office/drawing/2014/main" id="{01EC0D61-DBE0-45D9-BB34-F7621D731984}"/>
              </a:ext>
            </a:extLst>
          </p:cNvPr>
          <p:cNvSpPr/>
          <p:nvPr/>
        </p:nvSpPr>
        <p:spPr>
          <a:xfrm>
            <a:off x="569654" y="1819764"/>
            <a:ext cx="6096000" cy="523220"/>
          </a:xfrm>
          <a:prstGeom prst="rect">
            <a:avLst/>
          </a:prstGeom>
        </p:spPr>
        <p:txBody>
          <a:bodyPr>
            <a:spAutoFit/>
          </a:bodyPr>
          <a:lstStyle/>
          <a:p>
            <a:pPr lvl="0"/>
            <a:r>
              <a:rPr lang="pt-BR" dirty="0">
                <a:solidFill>
                  <a:schemeClr val="dk1"/>
                </a:solidFill>
              </a:rPr>
              <a:t>&lt;a </a:t>
            </a:r>
            <a:r>
              <a:rPr lang="pt-BR" dirty="0" err="1">
                <a:solidFill>
                  <a:schemeClr val="dk1"/>
                </a:solidFill>
              </a:rPr>
              <a:t>href</a:t>
            </a:r>
            <a:r>
              <a:rPr lang="pt-BR" dirty="0">
                <a:solidFill>
                  <a:schemeClr val="dk1"/>
                </a:solidFill>
              </a:rPr>
              <a:t>="https://br.freepik.com/fotos-vetores-gratis/tecnologia"&gt;Tecnologia foto criado por </a:t>
            </a:r>
            <a:r>
              <a:rPr lang="pt-BR" dirty="0" err="1">
                <a:solidFill>
                  <a:schemeClr val="dk1"/>
                </a:solidFill>
              </a:rPr>
              <a:t>freepik</a:t>
            </a:r>
            <a:r>
              <a:rPr lang="pt-BR" dirty="0">
                <a:solidFill>
                  <a:schemeClr val="dk1"/>
                </a:solidFill>
              </a:rPr>
              <a:t> - br.freepik.com&lt;/a&gt;</a:t>
            </a:r>
            <a:endParaRPr lang="pt-BR" dirty="0"/>
          </a:p>
        </p:txBody>
      </p:sp>
      <p:sp>
        <p:nvSpPr>
          <p:cNvPr id="5" name="Retângulo 4"/>
          <p:cNvSpPr/>
          <p:nvPr/>
        </p:nvSpPr>
        <p:spPr>
          <a:xfrm>
            <a:off x="373039" y="2398684"/>
            <a:ext cx="6096000" cy="523220"/>
          </a:xfrm>
          <a:prstGeom prst="rect">
            <a:avLst/>
          </a:prstGeom>
        </p:spPr>
        <p:txBody>
          <a:bodyPr>
            <a:spAutoFit/>
          </a:bodyPr>
          <a:lstStyle/>
          <a:p>
            <a:r>
              <a:rPr lang="pt-BR" dirty="0">
                <a:hlinkClick r:id="rId3"/>
              </a:rPr>
              <a:t>https://drive.google.com/file/d/1qAlpq3_SaQ_oScXVMiC6fzO1L0bN_7o3/view</a:t>
            </a:r>
            <a:r>
              <a:rPr lang="pt-BR" dirty="0"/>
              <a:t> Informativo </a:t>
            </a:r>
            <a:r>
              <a:rPr lang="pt-BR" dirty="0" err="1"/>
              <a:t>Assintec</a:t>
            </a:r>
            <a:r>
              <a:rPr lang="pt-BR" dirty="0"/>
              <a:t> 39</a:t>
            </a:r>
          </a:p>
        </p:txBody>
      </p:sp>
      <p:sp>
        <p:nvSpPr>
          <p:cNvPr id="6" name="Retângulo 5"/>
          <p:cNvSpPr/>
          <p:nvPr/>
        </p:nvSpPr>
        <p:spPr>
          <a:xfrm>
            <a:off x="373039" y="3021575"/>
            <a:ext cx="6059672" cy="307777"/>
          </a:xfrm>
          <a:prstGeom prst="rect">
            <a:avLst/>
          </a:prstGeom>
        </p:spPr>
        <p:txBody>
          <a:bodyPr wrap="none">
            <a:spAutoFit/>
          </a:bodyPr>
          <a:lstStyle/>
          <a:p>
            <a:r>
              <a:rPr lang="pt-BR" dirty="0">
                <a:hlinkClick r:id="rId4"/>
              </a:rPr>
              <a:t>https://maisfe.org/para-refletir/religiosos-que-mais-influenciaram-o-mundo/</a:t>
            </a:r>
            <a:endParaRPr lang="pt-BR" dirty="0"/>
          </a:p>
        </p:txBody>
      </p:sp>
      <p:sp>
        <p:nvSpPr>
          <p:cNvPr id="7" name="Retângulo 6"/>
          <p:cNvSpPr/>
          <p:nvPr/>
        </p:nvSpPr>
        <p:spPr>
          <a:xfrm>
            <a:off x="373039" y="4034179"/>
            <a:ext cx="3845925" cy="307777"/>
          </a:xfrm>
          <a:prstGeom prst="rect">
            <a:avLst/>
          </a:prstGeom>
        </p:spPr>
        <p:txBody>
          <a:bodyPr wrap="none">
            <a:spAutoFit/>
          </a:bodyPr>
          <a:lstStyle/>
          <a:p>
            <a:r>
              <a:rPr lang="pt-BR" dirty="0">
                <a:hlinkClick r:id="rId5"/>
              </a:rPr>
              <a:t>https://www.pensador.com/autor/chico_xavier/</a:t>
            </a:r>
            <a:endParaRPr lang="pt-BR" dirty="0"/>
          </a:p>
        </p:txBody>
      </p:sp>
      <p:sp>
        <p:nvSpPr>
          <p:cNvPr id="9" name="Retângulo 8"/>
          <p:cNvSpPr/>
          <p:nvPr/>
        </p:nvSpPr>
        <p:spPr>
          <a:xfrm>
            <a:off x="373039" y="4478631"/>
            <a:ext cx="5921814" cy="307777"/>
          </a:xfrm>
          <a:prstGeom prst="rect">
            <a:avLst/>
          </a:prstGeom>
        </p:spPr>
        <p:txBody>
          <a:bodyPr wrap="none">
            <a:spAutoFit/>
          </a:bodyPr>
          <a:lstStyle/>
          <a:p>
            <a:r>
              <a:rPr lang="pt-BR" dirty="0">
                <a:hlinkClick r:id="rId6"/>
              </a:rPr>
              <a:t>https://ecclesiae.com.br/index.php?route=product/author&amp;author_id=151</a:t>
            </a:r>
            <a:endParaRPr lang="pt-BR" dirty="0"/>
          </a:p>
        </p:txBody>
      </p:sp>
      <p:sp>
        <p:nvSpPr>
          <p:cNvPr id="10" name="Retângulo 9"/>
          <p:cNvSpPr/>
          <p:nvPr/>
        </p:nvSpPr>
        <p:spPr>
          <a:xfrm>
            <a:off x="373039" y="5010752"/>
            <a:ext cx="4479562" cy="523220"/>
          </a:xfrm>
          <a:prstGeom prst="rect">
            <a:avLst/>
          </a:prstGeom>
        </p:spPr>
        <p:txBody>
          <a:bodyPr wrap="square">
            <a:spAutoFit/>
          </a:bodyPr>
          <a:lstStyle/>
          <a:p>
            <a:r>
              <a:rPr lang="pt-BR" dirty="0">
                <a:hlinkClick r:id="rId7"/>
              </a:rPr>
              <a:t>https://www.jw.org/pt/biblioteca/livros/historias-biblicas/3/dez-mandamentos/</a:t>
            </a:r>
            <a:endParaRPr lang="pt-BR" dirty="0"/>
          </a:p>
        </p:txBody>
      </p:sp>
      <p:sp>
        <p:nvSpPr>
          <p:cNvPr id="11" name="Retângulo 10"/>
          <p:cNvSpPr/>
          <p:nvPr/>
        </p:nvSpPr>
        <p:spPr>
          <a:xfrm>
            <a:off x="373039" y="5662573"/>
            <a:ext cx="4621778" cy="307777"/>
          </a:xfrm>
          <a:prstGeom prst="rect">
            <a:avLst/>
          </a:prstGeom>
        </p:spPr>
        <p:txBody>
          <a:bodyPr wrap="none">
            <a:spAutoFit/>
          </a:bodyPr>
          <a:lstStyle/>
          <a:p>
            <a:r>
              <a:rPr lang="pt-BR" dirty="0">
                <a:hlinkClick r:id="rId8"/>
              </a:rPr>
              <a:t>https://www.infoescola.com/biografias/mahatma-gandhi/</a:t>
            </a:r>
            <a:endParaRPr lang="pt-BR" dirty="0"/>
          </a:p>
        </p:txBody>
      </p:sp>
      <p:sp>
        <p:nvSpPr>
          <p:cNvPr id="12" name="Retângulo 11"/>
          <p:cNvSpPr/>
          <p:nvPr/>
        </p:nvSpPr>
        <p:spPr>
          <a:xfrm>
            <a:off x="356096" y="6150129"/>
            <a:ext cx="3794629" cy="307777"/>
          </a:xfrm>
          <a:prstGeom prst="rect">
            <a:avLst/>
          </a:prstGeom>
        </p:spPr>
        <p:txBody>
          <a:bodyPr wrap="none">
            <a:spAutoFit/>
          </a:bodyPr>
          <a:lstStyle/>
          <a:p>
            <a:r>
              <a:rPr lang="pt-BR" dirty="0">
                <a:hlinkClick r:id="rId9"/>
              </a:rPr>
              <a:t>https://www.altoastral.com.br/profeta-maome/</a:t>
            </a:r>
            <a:endParaRPr lang="pt-BR" dirty="0"/>
          </a:p>
        </p:txBody>
      </p:sp>
      <p:sp>
        <p:nvSpPr>
          <p:cNvPr id="13" name="Retângulo 12"/>
          <p:cNvSpPr/>
          <p:nvPr/>
        </p:nvSpPr>
        <p:spPr>
          <a:xfrm>
            <a:off x="6096000" y="289598"/>
            <a:ext cx="6096000" cy="523220"/>
          </a:xfrm>
          <a:prstGeom prst="rect">
            <a:avLst/>
          </a:prstGeom>
        </p:spPr>
        <p:txBody>
          <a:bodyPr>
            <a:spAutoFit/>
          </a:bodyPr>
          <a:lstStyle/>
          <a:p>
            <a:r>
              <a:rPr lang="pt-BR" dirty="0">
                <a:hlinkClick r:id="rId10"/>
              </a:rPr>
              <a:t>https://www.radiorainhadapaz.com.br/noticias/noticia/id:13631;ser-como-jesus-de-nazare.html</a:t>
            </a:r>
            <a:endParaRPr lang="pt-BR" dirty="0"/>
          </a:p>
        </p:txBody>
      </p:sp>
      <p:sp>
        <p:nvSpPr>
          <p:cNvPr id="14" name="Retângulo 13"/>
          <p:cNvSpPr/>
          <p:nvPr/>
        </p:nvSpPr>
        <p:spPr>
          <a:xfrm>
            <a:off x="6222065" y="967743"/>
            <a:ext cx="5758308" cy="307777"/>
          </a:xfrm>
          <a:prstGeom prst="rect">
            <a:avLst/>
          </a:prstGeom>
        </p:spPr>
        <p:txBody>
          <a:bodyPr wrap="none">
            <a:spAutoFit/>
          </a:bodyPr>
          <a:lstStyle/>
          <a:p>
            <a:r>
              <a:rPr lang="pt-BR" dirty="0">
                <a:hlinkClick r:id="rId11"/>
              </a:rPr>
              <a:t>https://br.pinterest.com/pin/517210338441088357/?nic_v2=1a1fy8P29</a:t>
            </a:r>
            <a:endParaRPr lang="pt-BR" dirty="0"/>
          </a:p>
        </p:txBody>
      </p:sp>
      <p:sp>
        <p:nvSpPr>
          <p:cNvPr id="15" name="Retângulo 14"/>
          <p:cNvSpPr/>
          <p:nvPr/>
        </p:nvSpPr>
        <p:spPr>
          <a:xfrm>
            <a:off x="6294853" y="1296544"/>
            <a:ext cx="5527344" cy="523220"/>
          </a:xfrm>
          <a:prstGeom prst="rect">
            <a:avLst/>
          </a:prstGeom>
        </p:spPr>
        <p:txBody>
          <a:bodyPr wrap="square">
            <a:spAutoFit/>
          </a:bodyPr>
          <a:lstStyle/>
          <a:p>
            <a:r>
              <a:rPr lang="pt-BR" dirty="0">
                <a:hlinkClick r:id="rId12"/>
              </a:rPr>
              <a:t>https://ocontornodebh.com.br/index/2017/12/04/monge-tibetano-participa-de-retiro-em-nova-lima/</a:t>
            </a:r>
            <a:endParaRPr lang="pt-BR" dirty="0"/>
          </a:p>
        </p:txBody>
      </p:sp>
      <p:sp>
        <p:nvSpPr>
          <p:cNvPr id="17" name="Retângulo 16"/>
          <p:cNvSpPr/>
          <p:nvPr/>
        </p:nvSpPr>
        <p:spPr>
          <a:xfrm>
            <a:off x="6294853" y="2099967"/>
            <a:ext cx="6096000" cy="523220"/>
          </a:xfrm>
          <a:prstGeom prst="rect">
            <a:avLst/>
          </a:prstGeom>
        </p:spPr>
        <p:txBody>
          <a:bodyPr>
            <a:spAutoFit/>
          </a:bodyPr>
          <a:lstStyle/>
          <a:p>
            <a:r>
              <a:rPr lang="pt-BR" dirty="0">
                <a:hlinkClick r:id="rId13"/>
              </a:rPr>
              <a:t>https://umbandaead.blog.br/2017/02/06/mae-carmen-de-oxum-e-pai-karlito-de-oxumare-sao-impedidos-de-embarcar-em-voo-da-gol/</a:t>
            </a:r>
            <a:endParaRPr lang="pt-BR" dirty="0"/>
          </a:p>
        </p:txBody>
      </p:sp>
      <p:sp>
        <p:nvSpPr>
          <p:cNvPr id="18" name="Retângulo 17"/>
          <p:cNvSpPr/>
          <p:nvPr/>
        </p:nvSpPr>
        <p:spPr>
          <a:xfrm>
            <a:off x="6037505" y="2768015"/>
            <a:ext cx="6042039" cy="307777"/>
          </a:xfrm>
          <a:prstGeom prst="rect">
            <a:avLst/>
          </a:prstGeom>
        </p:spPr>
        <p:txBody>
          <a:bodyPr wrap="none">
            <a:spAutoFit/>
          </a:bodyPr>
          <a:lstStyle/>
          <a:p>
            <a:r>
              <a:rPr lang="pt-BR" dirty="0">
                <a:hlinkClick r:id="rId14"/>
              </a:rPr>
              <a:t>https://www.xapuri.info/amazonia-agenda/medicina-indigena-doutor-page/</a:t>
            </a:r>
            <a:endParaRPr lang="pt-BR" dirty="0"/>
          </a:p>
        </p:txBody>
      </p:sp>
      <p:sp>
        <p:nvSpPr>
          <p:cNvPr id="19" name="Retângulo 18"/>
          <p:cNvSpPr/>
          <p:nvPr/>
        </p:nvSpPr>
        <p:spPr>
          <a:xfrm>
            <a:off x="6294853" y="3355399"/>
            <a:ext cx="5463355" cy="307777"/>
          </a:xfrm>
          <a:prstGeom prst="rect">
            <a:avLst/>
          </a:prstGeom>
        </p:spPr>
        <p:txBody>
          <a:bodyPr wrap="none">
            <a:spAutoFit/>
          </a:bodyPr>
          <a:lstStyle/>
          <a:p>
            <a:r>
              <a:rPr lang="pt-BR" dirty="0">
                <a:hlinkClick r:id="rId15"/>
              </a:rPr>
              <a:t>https://salvemaria.com.br/constituicao-da-igreja-parte-1-hierarquia/</a:t>
            </a:r>
            <a:endParaRPr lang="pt-BR" dirty="0"/>
          </a:p>
        </p:txBody>
      </p:sp>
      <p:sp>
        <p:nvSpPr>
          <p:cNvPr id="20" name="Retângulo 19"/>
          <p:cNvSpPr/>
          <p:nvPr/>
        </p:nvSpPr>
        <p:spPr>
          <a:xfrm>
            <a:off x="6500686" y="3880290"/>
            <a:ext cx="3669594" cy="307777"/>
          </a:xfrm>
          <a:prstGeom prst="rect">
            <a:avLst/>
          </a:prstGeom>
        </p:spPr>
        <p:txBody>
          <a:bodyPr wrap="none">
            <a:spAutoFit/>
          </a:bodyPr>
          <a:lstStyle/>
          <a:p>
            <a:r>
              <a:rPr lang="pt-BR" dirty="0">
                <a:hlinkClick r:id="rId16"/>
              </a:rPr>
              <a:t>https://www.facebook.com/OSumoPontifice/</a:t>
            </a:r>
            <a:endParaRPr lang="pt-BR" dirty="0"/>
          </a:p>
        </p:txBody>
      </p:sp>
      <p:sp>
        <p:nvSpPr>
          <p:cNvPr id="21" name="Retângulo 20"/>
          <p:cNvSpPr/>
          <p:nvPr/>
        </p:nvSpPr>
        <p:spPr>
          <a:xfrm>
            <a:off x="6500686" y="4478630"/>
            <a:ext cx="4799712" cy="307777"/>
          </a:xfrm>
          <a:prstGeom prst="rect">
            <a:avLst/>
          </a:prstGeom>
        </p:spPr>
        <p:txBody>
          <a:bodyPr wrap="none">
            <a:spAutoFit/>
          </a:bodyPr>
          <a:lstStyle/>
          <a:p>
            <a:r>
              <a:rPr lang="pt-BR" dirty="0">
                <a:hlinkClick r:id="rId17"/>
              </a:rPr>
              <a:t>https://www.mensagenscomamor.com/mensagem/526053</a:t>
            </a:r>
            <a:endParaRPr lang="pt-BR" dirty="0"/>
          </a:p>
        </p:txBody>
      </p:sp>
      <p:sp>
        <p:nvSpPr>
          <p:cNvPr id="22" name="Retângulo 21"/>
          <p:cNvSpPr/>
          <p:nvPr/>
        </p:nvSpPr>
        <p:spPr>
          <a:xfrm>
            <a:off x="6600650" y="5010752"/>
            <a:ext cx="4367283" cy="738664"/>
          </a:xfrm>
          <a:prstGeom prst="rect">
            <a:avLst/>
          </a:prstGeom>
        </p:spPr>
        <p:txBody>
          <a:bodyPr wrap="square">
            <a:spAutoFit/>
          </a:bodyPr>
          <a:lstStyle/>
          <a:p>
            <a:r>
              <a:rPr lang="pt-BR" dirty="0">
                <a:hlinkClick r:id="rId18"/>
              </a:rPr>
              <a:t>https://nacoesunidas.org/chefe-da-onu-alerta-para-avanco-do-discurso-de-odio-e-da-intolerancia-religiosa-no-mundo/</a:t>
            </a:r>
            <a:endParaRPr lang="pt-BR" dirty="0"/>
          </a:p>
        </p:txBody>
      </p:sp>
      <p:sp>
        <p:nvSpPr>
          <p:cNvPr id="23" name="Retângulo 22"/>
          <p:cNvSpPr/>
          <p:nvPr/>
        </p:nvSpPr>
        <p:spPr>
          <a:xfrm>
            <a:off x="5852542" y="5816461"/>
            <a:ext cx="6096000" cy="523220"/>
          </a:xfrm>
          <a:prstGeom prst="rect">
            <a:avLst/>
          </a:prstGeom>
        </p:spPr>
        <p:txBody>
          <a:bodyPr>
            <a:spAutoFit/>
          </a:bodyPr>
          <a:lstStyle/>
          <a:p>
            <a:r>
              <a:rPr lang="pt-BR" dirty="0">
                <a:hlinkClick r:id="rId19"/>
              </a:rPr>
              <a:t>https://www.vero.com.br/entrevista-lideres-religiosos-da-regiao-respondem-perguntas-da-vero/</a:t>
            </a:r>
            <a:endParaRPr lang="pt-BR" dirty="0"/>
          </a:p>
        </p:txBody>
      </p:sp>
    </p:spTree>
    <p:extLst>
      <p:ext uri="{BB962C8B-B14F-4D97-AF65-F5344CB8AC3E}">
        <p14:creationId xmlns:p14="http://schemas.microsoft.com/office/powerpoint/2010/main" val="41582735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pic>
        <p:nvPicPr>
          <p:cNvPr id="83" name="Google Shape;83;p1"/>
          <p:cNvPicPr preferRelativeResize="0"/>
          <p:nvPr/>
        </p:nvPicPr>
        <p:blipFill rotWithShape="1">
          <a:blip r:embed="rId3">
            <a:alphaModFix/>
          </a:blip>
          <a:srcRect/>
          <a:stretch/>
        </p:blipFill>
        <p:spPr>
          <a:xfrm>
            <a:off x="-1" y="0"/>
            <a:ext cx="12282795" cy="6858000"/>
          </a:xfrm>
          <a:prstGeom prst="rect">
            <a:avLst/>
          </a:prstGeom>
          <a:noFill/>
          <a:ln>
            <a:noFill/>
          </a:ln>
        </p:spPr>
      </p:pic>
    </p:spTree>
    <p:extLst>
      <p:ext uri="{BB962C8B-B14F-4D97-AF65-F5344CB8AC3E}">
        <p14:creationId xmlns:p14="http://schemas.microsoft.com/office/powerpoint/2010/main" val="1724088675"/>
      </p:ext>
    </p:extLst>
  </p:cSld>
  <p:clrMapOvr>
    <a:masterClrMapping/>
  </p:clrMapOvr>
</p:sld>
</file>

<file path=ppt/theme/theme1.xml><?xml version="1.0" encoding="utf-8"?>
<a:theme xmlns:a="http://schemas.openxmlformats.org/drawingml/2006/main" name="Tema do Office">
  <a:themeElements>
    <a:clrScheme name="Escritório">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5404</TotalTime>
  <Words>1427</Words>
  <Application>Microsoft Office PowerPoint</Application>
  <PresentationFormat>Widescreen</PresentationFormat>
  <Paragraphs>87</Paragraphs>
  <Slides>24</Slides>
  <Notes>11</Notes>
  <HiddenSlides>0</HiddenSlides>
  <MMClips>0</MMClips>
  <ScaleCrop>false</ScaleCrop>
  <HeadingPairs>
    <vt:vector size="6" baseType="variant">
      <vt:variant>
        <vt:lpstr>Fontes usadas</vt:lpstr>
      </vt:variant>
      <vt:variant>
        <vt:i4>2</vt:i4>
      </vt:variant>
      <vt:variant>
        <vt:lpstr>Tema</vt:lpstr>
      </vt:variant>
      <vt:variant>
        <vt:i4>1</vt:i4>
      </vt:variant>
      <vt:variant>
        <vt:lpstr>Títulos de slides</vt:lpstr>
      </vt:variant>
      <vt:variant>
        <vt:i4>24</vt:i4>
      </vt:variant>
    </vt:vector>
  </HeadingPairs>
  <TitlesOfParts>
    <vt:vector size="27" baseType="lpstr">
      <vt:lpstr>Calibri</vt:lpstr>
      <vt:lpstr>Arial</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Débora Basso</dc:creator>
  <cp:lastModifiedBy>User</cp:lastModifiedBy>
  <cp:revision>408</cp:revision>
  <dcterms:created xsi:type="dcterms:W3CDTF">2020-05-19T11:58:09Z</dcterms:created>
  <dcterms:modified xsi:type="dcterms:W3CDTF">2020-10-21T15:55:10Z</dcterms:modified>
</cp:coreProperties>
</file>