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5" autoAdjust="0"/>
    <p:restoredTop sz="94660"/>
  </p:normalViewPr>
  <p:slideViewPr>
    <p:cSldViewPr snapToGrid="0">
      <p:cViewPr varScale="1">
        <p:scale>
          <a:sx n="78" d="100"/>
          <a:sy n="78" d="100"/>
        </p:scale>
        <p:origin x="59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2AF50-4A0E-4CF7-813D-D2CB45BCC61C}" type="datetimeFigureOut">
              <a:rPr lang="pt-BR" smtClean="0"/>
              <a:t>24/11/2020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E67B0-CCBE-47F7-8030-F488CA8134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9010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2AF50-4A0E-4CF7-813D-D2CB45BCC61C}" type="datetimeFigureOut">
              <a:rPr lang="pt-BR" smtClean="0"/>
              <a:t>24/11/2020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E67B0-CCBE-47F7-8030-F488CA8134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7840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2AF50-4A0E-4CF7-813D-D2CB45BCC61C}" type="datetimeFigureOut">
              <a:rPr lang="pt-BR" smtClean="0"/>
              <a:t>24/11/2020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E67B0-CCBE-47F7-8030-F488CA8134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1968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2AF50-4A0E-4CF7-813D-D2CB45BCC61C}" type="datetimeFigureOut">
              <a:rPr lang="pt-BR" smtClean="0"/>
              <a:t>24/11/2020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E67B0-CCBE-47F7-8030-F488CA8134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8175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2AF50-4A0E-4CF7-813D-D2CB45BCC61C}" type="datetimeFigureOut">
              <a:rPr lang="pt-BR" smtClean="0"/>
              <a:t>24/11/2020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E67B0-CCBE-47F7-8030-F488CA8134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2860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2AF50-4A0E-4CF7-813D-D2CB45BCC61C}" type="datetimeFigureOut">
              <a:rPr lang="pt-BR" smtClean="0"/>
              <a:t>24/11/2020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E67B0-CCBE-47F7-8030-F488CA8134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1695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2AF50-4A0E-4CF7-813D-D2CB45BCC61C}" type="datetimeFigureOut">
              <a:rPr lang="pt-BR" smtClean="0"/>
              <a:t>24/11/2020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E67B0-CCBE-47F7-8030-F488CA8134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2429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2AF50-4A0E-4CF7-813D-D2CB45BCC61C}" type="datetimeFigureOut">
              <a:rPr lang="pt-BR" smtClean="0"/>
              <a:t>24/11/2020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E67B0-CCBE-47F7-8030-F488CA8134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3578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2AF50-4A0E-4CF7-813D-D2CB45BCC61C}" type="datetimeFigureOut">
              <a:rPr lang="pt-BR" smtClean="0"/>
              <a:t>24/11/2020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E67B0-CCBE-47F7-8030-F488CA8134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7141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2AF50-4A0E-4CF7-813D-D2CB45BCC61C}" type="datetimeFigureOut">
              <a:rPr lang="pt-BR" smtClean="0"/>
              <a:t>24/11/2020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E67B0-CCBE-47F7-8030-F488CA8134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0474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2AF50-4A0E-4CF7-813D-D2CB45BCC61C}" type="datetimeFigureOut">
              <a:rPr lang="pt-BR" smtClean="0"/>
              <a:t>24/11/2020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E67B0-CCBE-47F7-8030-F488CA8134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5897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42AF50-4A0E-4CF7-813D-D2CB45BCC61C}" type="datetimeFigureOut">
              <a:rPr lang="pt-BR" smtClean="0"/>
              <a:t>24/11/2020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E67B0-CCBE-47F7-8030-F488CA8134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0827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odamateria.com.br/retangulo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E2trq8wJo-s" TargetMode="External"/><Relationship Id="rId2" Type="http://schemas.openxmlformats.org/officeDocument/2006/relationships/hyperlink" Target="https://youtu.be/h5SWl2E1zZ0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cesardacol@iomere.edu.sc.gov.b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CÁLCULO DA ÁREA DE FIGURAS PLANAS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MEDIDAS DE SUPERFÍCIE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8680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841248" y="260722"/>
            <a:ext cx="11045952" cy="2580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920"/>
              </a:lnSpc>
              <a:spcBef>
                <a:spcPts val="805"/>
              </a:spcBef>
              <a:spcAft>
                <a:spcPts val="805"/>
              </a:spcAft>
            </a:pPr>
            <a:r>
              <a:rPr lang="pt-BR" sz="2000" b="1" kern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Medidas de superfície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60"/>
              </a:lnSpc>
              <a:spcAft>
                <a:spcPts val="800"/>
              </a:spcAft>
            </a:pPr>
            <a:r>
              <a:rPr lang="pt-BR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Superfície e área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Superfície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é uma grandeza com duas dimensões, enquanto </a:t>
            </a:r>
            <a:r>
              <a:rPr lang="pt-BR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área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é a medida dessa grandeza, portanto, um número.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60"/>
              </a:lnSpc>
              <a:spcAft>
                <a:spcPts val="800"/>
              </a:spcAft>
            </a:pPr>
            <a:r>
              <a:rPr lang="pt-BR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Metro quadrado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A unidade fundamental de superfície chama-se </a:t>
            </a:r>
            <a:r>
              <a:rPr lang="pt-BR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metro quadrado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O metro quadrado (m</a:t>
            </a:r>
            <a:r>
              <a:rPr lang="pt-BR" baseline="30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é a medida correspondente à superfície de um quadrado com 1 metro de lado.  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5832222"/>
              </p:ext>
            </p:extLst>
          </p:nvPr>
        </p:nvGraphicFramePr>
        <p:xfrm>
          <a:off x="999745" y="3122200"/>
          <a:ext cx="10136123" cy="12913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19057"/>
                <a:gridCol w="1419057"/>
                <a:gridCol w="1419057"/>
                <a:gridCol w="1621780"/>
                <a:gridCol w="1317696"/>
                <a:gridCol w="1419057"/>
                <a:gridCol w="1520419"/>
              </a:tblGrid>
              <a:tr h="255898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Múltiplos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Unidade Fundamental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Submúltiplos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5236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quilômetro quadrado 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hectômetro quadrado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decâmetro quadrado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metro quadrado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decímetro quadrado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centímetro quadrado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milímetro quadrado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2558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km</a:t>
                      </a:r>
                      <a:r>
                        <a:rPr lang="pt-BR" sz="900" baseline="30000">
                          <a:effectLst/>
                        </a:rPr>
                        <a:t>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hm</a:t>
                      </a:r>
                      <a:r>
                        <a:rPr lang="pt-BR" sz="900" baseline="30000">
                          <a:effectLst/>
                        </a:rPr>
                        <a:t>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dam</a:t>
                      </a:r>
                      <a:r>
                        <a:rPr lang="pt-BR" sz="900" baseline="30000">
                          <a:effectLst/>
                        </a:rPr>
                        <a:t>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m</a:t>
                      </a:r>
                      <a:r>
                        <a:rPr lang="pt-BR" sz="900" baseline="30000">
                          <a:effectLst/>
                        </a:rPr>
                        <a:t>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dm</a:t>
                      </a:r>
                      <a:r>
                        <a:rPr lang="pt-BR" sz="900" baseline="30000">
                          <a:effectLst/>
                        </a:rPr>
                        <a:t>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cm</a:t>
                      </a:r>
                      <a:r>
                        <a:rPr lang="pt-BR" sz="900" baseline="30000">
                          <a:effectLst/>
                        </a:rPr>
                        <a:t>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mm</a:t>
                      </a:r>
                      <a:r>
                        <a:rPr lang="pt-BR" sz="900" baseline="30000">
                          <a:effectLst/>
                        </a:rPr>
                        <a:t>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2558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1.000.000m</a:t>
                      </a:r>
                      <a:r>
                        <a:rPr lang="pt-BR" sz="900" baseline="30000">
                          <a:effectLst/>
                        </a:rPr>
                        <a:t>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10.000m</a:t>
                      </a:r>
                      <a:r>
                        <a:rPr lang="pt-BR" sz="900" baseline="30000">
                          <a:effectLst/>
                        </a:rPr>
                        <a:t>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100m</a:t>
                      </a:r>
                      <a:r>
                        <a:rPr lang="pt-BR" sz="900" baseline="30000">
                          <a:effectLst/>
                        </a:rPr>
                        <a:t>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1m</a:t>
                      </a:r>
                      <a:r>
                        <a:rPr lang="pt-BR" sz="900" baseline="30000">
                          <a:effectLst/>
                        </a:rPr>
                        <a:t>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0,01m</a:t>
                      </a:r>
                      <a:r>
                        <a:rPr lang="pt-BR" sz="900" baseline="30000">
                          <a:effectLst/>
                        </a:rPr>
                        <a:t>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0,0001m</a:t>
                      </a:r>
                      <a:r>
                        <a:rPr lang="pt-BR" sz="900" baseline="30000">
                          <a:effectLst/>
                        </a:rPr>
                        <a:t>2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0,000001m</a:t>
                      </a:r>
                      <a:r>
                        <a:rPr lang="pt-BR" sz="900" baseline="30000" dirty="0">
                          <a:effectLst/>
                        </a:rPr>
                        <a:t>2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4" name="Retângulo 3"/>
          <p:cNvSpPr/>
          <p:nvPr/>
        </p:nvSpPr>
        <p:spPr>
          <a:xfrm>
            <a:off x="841248" y="4990722"/>
            <a:ext cx="109484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O dam</a:t>
            </a:r>
            <a:r>
              <a:rPr lang="pt-BR" baseline="30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o hm</a:t>
            </a:r>
            <a:r>
              <a:rPr lang="pt-BR" baseline="30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e km</a:t>
            </a:r>
            <a:r>
              <a:rPr lang="pt-BR" baseline="30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pt-BR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sao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utilizados para medir grandes superfícies, enquanto o dm</a:t>
            </a:r>
            <a:r>
              <a:rPr lang="pt-BR" baseline="30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o cm</a:t>
            </a:r>
            <a:r>
              <a:rPr lang="pt-BR" baseline="30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e o mm</a:t>
            </a:r>
            <a:r>
              <a:rPr lang="pt-BR" baseline="30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são utilizados para pequenas superfícies.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024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26720" y="0"/>
            <a:ext cx="11765280" cy="787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Transformação de Unidades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dirty="0" smtClean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As unidades de área podem ser transformadas de acordo com as seguintes tabelas de conversões de medidas: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m 2" descr="https://mundoeducacao.uol.com.br/upload/conteudo/Untitled-8(11)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5809" y="980503"/>
            <a:ext cx="5578030" cy="148228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ângulo 3"/>
          <p:cNvSpPr/>
          <p:nvPr/>
        </p:nvSpPr>
        <p:spPr>
          <a:xfrm>
            <a:off x="365760" y="2462784"/>
            <a:ext cx="11533632" cy="4755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170305">
              <a:lnSpc>
                <a:spcPct val="150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Transformando 1m² (metro quadrado) em cm² (centímetro quadrado) 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170305">
              <a:lnSpc>
                <a:spcPct val="150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1º passo: transformar m² em dm²</a:t>
            </a:r>
            <a:br>
              <a:rPr lang="pt-BR" dirty="0" smtClean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dirty="0" smtClean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2º passo: transformar dm² em cm²</a:t>
            </a:r>
            <a:br>
              <a:rPr lang="pt-BR" dirty="0" smtClean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dirty="0" smtClean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Pelo processo prático podemos multiplicar o m² por 100x100 (10 000) 	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pt-BR" sz="1600" b="1" i="1" dirty="0" smtClean="0">
                <a:solidFill>
                  <a:srgbClr val="44444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1 x 100 x 100 = 10 000 → 1m² = 10 000cm²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pt-BR" b="1" dirty="0" smtClean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Outros Exemplos: 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Transformando 2m² em cm² = 2 x 100 x 100 = </a:t>
            </a:r>
            <a:r>
              <a:rPr lang="pt-BR" b="1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20 000 cm²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Transformando 1km² em m² = 1 x 100 x 100 x 100 = </a:t>
            </a:r>
            <a:r>
              <a:rPr lang="pt-BR" b="1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1 000 000 m²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Transformando 3hm² em dm² = 3 x 100 x 100 x 100 = </a:t>
            </a:r>
            <a:r>
              <a:rPr lang="pt-BR" b="1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3 000 000 dm²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Transformando 4km² em mm² = 4 x 100 x 100 x 100 x 100 x 100 x 100 = </a:t>
            </a:r>
            <a:r>
              <a:rPr lang="pt-BR" b="1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4 000 000 000 000 mm²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Transformando 4m² em dam² = 4 : 100 = </a:t>
            </a:r>
            <a:r>
              <a:rPr lang="pt-BR" b="1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0,04 dam²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Transformando 100cm² em m² = 100 : 100 : 100 = </a:t>
            </a:r>
            <a:r>
              <a:rPr lang="pt-BR" b="1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0,01 m²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Transformando 35 000 000m² em km² = 35 000 000 : 100 : 100 : 100 = </a:t>
            </a:r>
            <a:r>
              <a:rPr lang="pt-BR" b="1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35km²</a:t>
            </a:r>
            <a:r>
              <a:rPr lang="pt-BR" dirty="0" smtClean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pt-BR" dirty="0" smtClean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93940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65760" y="102795"/>
            <a:ext cx="11582400" cy="2918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Área do quadrado, do retângulo e do triângulo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pt-BR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ts val="1320"/>
              </a:lnSpc>
              <a:spcAft>
                <a:spcPts val="0"/>
              </a:spcAft>
            </a:pPr>
            <a:r>
              <a:rPr lang="pt-BR" sz="1600" b="1" kern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Área do Quadrado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ts val="1320"/>
              </a:lnSpc>
              <a:spcAft>
                <a:spcPts val="0"/>
              </a:spcAft>
            </a:pPr>
            <a:r>
              <a:rPr lang="pt-BR" sz="1600" b="1" kern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50000"/>
              </a:lnSpc>
              <a:spcAft>
                <a:spcPts val="0"/>
              </a:spcAft>
            </a:pP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A </a:t>
            </a:r>
            <a:r>
              <a:rPr lang="pt-BR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área do quadrado</a:t>
            </a: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corresponde ao tamanho da superfície dessa figura. Lembre-se que o quadrado é um quadrilátero regular que apresenta quatro lados congruentes (mesma medida).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50000"/>
              </a:lnSpc>
              <a:spcAft>
                <a:spcPts val="1125"/>
              </a:spcAft>
            </a:pP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Além disso, ele possui quatro ângulos internos de 90°, chamados de ângulos retos. Assim, a soma dos ângulos internos do quadrado totaliza 360°.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336857" y="3021543"/>
            <a:ext cx="1886094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pt-BR" b="1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Fórmula da Área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 descr="Área do Quadrad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3084" y="3021543"/>
            <a:ext cx="3457575" cy="34194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tângulo 4"/>
          <p:cNvSpPr/>
          <p:nvPr/>
        </p:nvSpPr>
        <p:spPr>
          <a:xfrm>
            <a:off x="6759226" y="3021543"/>
            <a:ext cx="5230368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Aft>
                <a:spcPts val="1125"/>
              </a:spcAft>
            </a:pP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 calcular a área do quadrado, basta multiplicar a medida de dois lados (l) dessa figura. Muitas vezes os lados são chamados de base (b) e altura (h). No quadrado a base é igual à altura (b=h). Logo, temos a fórmula da área: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663226" y="3365650"/>
            <a:ext cx="2092166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Aft>
                <a:spcPts val="0"/>
              </a:spcAft>
            </a:pPr>
            <a:r>
              <a:rPr lang="pt-BR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A = L</a:t>
            </a:r>
            <a:r>
              <a:rPr lang="pt-BR" b="1" baseline="30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ou</a:t>
            </a:r>
            <a:b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A = </a:t>
            </a:r>
            <a:r>
              <a:rPr lang="pt-BR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b.h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2591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70688" y="309770"/>
            <a:ext cx="12021312" cy="5919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1125"/>
              </a:spcAft>
            </a:pP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Observe que o valor geralmente será dado em cm</a:t>
            </a:r>
            <a:r>
              <a:rPr lang="pt-BR" baseline="30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ou m</a:t>
            </a:r>
            <a:r>
              <a:rPr lang="pt-BR" baseline="30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Isso porque o cálculo corresponde a multiplicação entre duas medidas. (cm . cm = c</a:t>
            </a:r>
            <a:r>
              <a:rPr lang="pt-BR" baseline="30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2 </a:t>
            </a: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ou m . m = m</a:t>
            </a:r>
            <a:r>
              <a:rPr lang="pt-BR" baseline="30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spcAft>
                <a:spcPts val="0"/>
              </a:spcAft>
            </a:pPr>
            <a:r>
              <a:rPr lang="pt-BR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Exemplo</a:t>
            </a: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spcAft>
                <a:spcPts val="1125"/>
              </a:spcAft>
            </a:pP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Encontra a área de um quadrado com 17 cm de lado.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spcAft>
                <a:spcPts val="0"/>
              </a:spcAft>
            </a:pP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A = 17 cm . 17 cm</a:t>
            </a:r>
            <a:b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A = 289 cm</a:t>
            </a:r>
            <a:r>
              <a:rPr lang="pt-BR" b="1" baseline="30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spcAft>
                <a:spcPts val="0"/>
              </a:spcAft>
            </a:pPr>
            <a:r>
              <a:rPr lang="pt-BR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Fique Atento!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spcAft>
                <a:spcPts val="0"/>
              </a:spcAft>
            </a:pP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Diferente da área, o </a:t>
            </a:r>
            <a:r>
              <a:rPr lang="pt-BR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perímetro </a:t>
            </a: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uma figura plana é encontrado por meio da soma de todos os lados.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spcAft>
                <a:spcPts val="1125"/>
              </a:spcAft>
            </a:pP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No caso do quadrado, o perímetro é soma dos quatro lados, dado pela expressão: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spcAft>
                <a:spcPts val="0"/>
              </a:spcAft>
            </a:pPr>
            <a:r>
              <a:rPr lang="pt-BR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P = L + L + L + L</a:t>
            </a: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ou</a:t>
            </a:r>
            <a:b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P = 4L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spcAft>
                <a:spcPts val="0"/>
              </a:spcAft>
            </a:pPr>
            <a:r>
              <a:rPr lang="pt-BR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pt-BR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Obs</a:t>
            </a: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Note que o valor do perímetro geralmente é dado em centímetros (cm) ou metros (m). Isso porque o cálculo para encontrar o perímetro corresponde a soma de seus lados.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spcAft>
                <a:spcPts val="0"/>
              </a:spcAft>
            </a:pPr>
            <a:r>
              <a:rPr lang="pt-BR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Exemplo: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spcAft>
                <a:spcPts val="1125"/>
              </a:spcAft>
            </a:pP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Qual o Perímetro de um quadrado com 10 m de lado?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spcAft>
                <a:spcPts val="0"/>
              </a:spcAft>
            </a:pPr>
            <a:r>
              <a:rPr lang="en-US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P = L + L + L + L</a:t>
            </a:r>
            <a:br>
              <a:rPr lang="en-US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P = 10 m + 10 m + 10 m + 10 m</a:t>
            </a:r>
            <a:br>
              <a:rPr lang="en-US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P = 40 m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595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82752" y="272722"/>
            <a:ext cx="10887456" cy="36049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320"/>
              </a:lnSpc>
              <a:spcAft>
                <a:spcPts val="0"/>
              </a:spcAft>
            </a:pPr>
            <a:r>
              <a:rPr lang="pt-BR" b="1" kern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Área do Retângulo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75757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A </a:t>
            </a:r>
            <a:r>
              <a:rPr lang="pt-BR" b="1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área do retângulo</a:t>
            </a: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corresponde ao produto (multiplicação) da medida da base pela altura da figura, sendo expressa pela fórmula: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  <a:spcAft>
                <a:spcPts val="0"/>
              </a:spcAft>
            </a:pPr>
            <a:r>
              <a:rPr lang="pt-BR" b="1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A = b x h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Onde,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  <a:spcAft>
                <a:spcPts val="0"/>
              </a:spcAft>
            </a:pPr>
            <a:r>
              <a:rPr lang="pt-BR" b="1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área</a:t>
            </a:r>
            <a:b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b="1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base</a:t>
            </a:r>
            <a:b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b="1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h</a:t>
            </a: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altura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m 2" descr="Área do Retângul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8135" y="1654492"/>
            <a:ext cx="3448050" cy="20859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ângulo 3"/>
          <p:cNvSpPr/>
          <p:nvPr/>
        </p:nvSpPr>
        <p:spPr>
          <a:xfrm>
            <a:off x="633984" y="4039459"/>
            <a:ext cx="10887456" cy="18953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Lembre-se que o </a:t>
            </a:r>
            <a:r>
              <a:rPr lang="pt-BR" dirty="0" smtClean="0">
                <a:solidFill>
                  <a:srgbClr val="337AB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retângulo</a:t>
            </a: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é uma figura geométrica plana formada por quatro lados (quadrilátero). Dois lados do retângulo são menores e dois deles são maiores.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Ele possui quatro ângulos internos de 90° chamados de ângulos retos. Assim, a soma dos ângulos internos dos retângulos totalizam 360°.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74524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94944" y="140441"/>
            <a:ext cx="10704576" cy="14798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Aft>
                <a:spcPts val="0"/>
              </a:spcAft>
            </a:pPr>
            <a:r>
              <a:rPr lang="pt-BR" b="1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Como calcular a área do retângulo?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Para calcular a superfície ou área do retângulo basta multiplicar o valor da base com o da altura.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Para exemplificar, vejamos abaixo um exemplo: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m 2" descr="Área do Retângul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956" y="1620333"/>
            <a:ext cx="3305175" cy="17240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ângulo 3"/>
          <p:cNvSpPr/>
          <p:nvPr/>
        </p:nvSpPr>
        <p:spPr>
          <a:xfrm>
            <a:off x="694944" y="3206171"/>
            <a:ext cx="10924032" cy="2734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Aplicando-se a fórmula para calcular a área, num retângulo de base 10 cm e altura de 5 cm, temos: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A = b x h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A = 10 cm x 5 cm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A = 50 cm²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Portanto, o valor da área da figura é de 50 cm</a:t>
            </a:r>
            <a:r>
              <a:rPr lang="pt-BR" baseline="30000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241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804672" y="210488"/>
            <a:ext cx="1093622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Aft>
                <a:spcPts val="0"/>
              </a:spcAft>
            </a:pPr>
            <a:r>
              <a:rPr lang="pt-BR" b="1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Perímetro do Retângulo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Não confunda a área com o </a:t>
            </a:r>
            <a:r>
              <a:rPr lang="pt-BR" b="1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perímetro</a:t>
            </a: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que corresponde a soma de todos os lados. No exemplo anterior, o perímetro do retângulo seria de 30 cm. Ou seja: 10 + 10 + 5 + 5 = 30.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m 2" descr="Área do Retângul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2112" y="1427396"/>
            <a:ext cx="3448050" cy="18192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ângulo 3"/>
          <p:cNvSpPr/>
          <p:nvPr/>
        </p:nvSpPr>
        <p:spPr>
          <a:xfrm>
            <a:off x="0" y="2458953"/>
            <a:ext cx="11387328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1125"/>
              </a:spcAft>
            </a:pP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A fórmula para calcular o perímetro é: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spcAft>
                <a:spcPts val="0"/>
              </a:spcAft>
            </a:pPr>
            <a:r>
              <a:rPr lang="pt-BR" b="1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P = 2 x (b + h)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spcAft>
                <a:spcPts val="1125"/>
              </a:spcAft>
            </a:pP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Onde,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spcAft>
                <a:spcPts val="0"/>
              </a:spcAft>
            </a:pPr>
            <a:r>
              <a:rPr lang="pt-BR" b="1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P</a:t>
            </a: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perímetro</a:t>
            </a:r>
            <a:b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b="1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base</a:t>
            </a:r>
            <a:b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b="1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h</a:t>
            </a: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altura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spcAft>
                <a:spcPts val="1125"/>
              </a:spcAft>
            </a:pP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Aplicando-se a fórmula para calcular o perímetro do retângulo, de base 10 cm e altura 5 cm, temos: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spcAft>
                <a:spcPts val="1125"/>
              </a:spcAft>
            </a:pPr>
            <a:r>
              <a:rPr lang="en-US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P = 2 x (10 cm + 5 cm)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spcAft>
                <a:spcPts val="1125"/>
              </a:spcAft>
            </a:pPr>
            <a:r>
              <a:rPr lang="en-US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P = 2 x 15 cm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spcAft>
                <a:spcPts val="1125"/>
              </a:spcAft>
            </a:pPr>
            <a:r>
              <a:rPr lang="en-US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P = 30 cm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spcAft>
                <a:spcPts val="1125"/>
              </a:spcAft>
            </a:pPr>
            <a:r>
              <a:rPr lang="en-US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Sendo assim, em um retângulo cuja base mede 10 cm e a altura é de 5 cm, o perímetro é 30 cm.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18882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65760" y="185729"/>
            <a:ext cx="11594592" cy="2771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320"/>
              </a:lnSpc>
              <a:spcAft>
                <a:spcPts val="0"/>
              </a:spcAft>
            </a:pPr>
            <a:r>
              <a:rPr lang="pt-BR" b="1" kern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Área do Triângulo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75757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200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pt-BR" b="1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área do triângulo</a:t>
            </a: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pode ser calculada através das medidas da base e da altura da figura. Lembre-se que o triângulo é uma figura geométrica plana formada por três lados.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200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Contudo, há diversas maneiras de calcular a área de um triângulo, sendo que a escolha é feita de acordo com os dados conhecidos no problema.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92608" y="3102127"/>
            <a:ext cx="11594592" cy="181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200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Acontece que muitas vezes, não temos todas as medidas necessárias para fazer esse cálculo.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200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Nestes casos, devemos identificar o tipo de triângulo (retângulo, equilátero, isósceles ou escaleno) e levar em consideração as suas características e propriedades para encontrar as medidas que necessitamos.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66993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524256" y="429944"/>
            <a:ext cx="1141171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  <a:spcAft>
                <a:spcPts val="0"/>
              </a:spcAft>
            </a:pPr>
            <a:r>
              <a:rPr lang="pt-BR" b="1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Como calcular a área de um triângulo?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50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Na maioria das situações, usamos as medidas da base e da altura de um triângulo para calcular a sua área. Considere o triângulo representado abaixo, sua área será calculada, usando a seguinte fórmula: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m 2" descr="área do triângulo isósceles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2113" y="2088070"/>
            <a:ext cx="3586924" cy="214255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ângulo 3"/>
          <p:cNvSpPr/>
          <p:nvPr/>
        </p:nvSpPr>
        <p:spPr>
          <a:xfrm>
            <a:off x="2560320" y="4383257"/>
            <a:ext cx="6096000" cy="189539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lnSpc>
                <a:spcPct val="150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Sendo,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  <a:spcAft>
                <a:spcPts val="0"/>
              </a:spcAft>
            </a:pPr>
            <a:r>
              <a:rPr lang="pt-BR" b="1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Área</a:t>
            </a: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área do triângulo</a:t>
            </a:r>
            <a:b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b="1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base</a:t>
            </a:r>
            <a:b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b="1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h</a:t>
            </a: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:altura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8416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536448" y="183154"/>
            <a:ext cx="11655552" cy="9067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Assim como tudo na matemática, nada cai do céu. Existe uma demonstração simples que mostra como obtemos esta fórmula.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Imagine um retângulo qualquer de base b e altura h: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m 2" descr="https://www.infoescola.com/wp-content/uploads/2011/10/retangulo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632" y="1089941"/>
            <a:ext cx="4143375" cy="22383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ângulo 3"/>
          <p:cNvSpPr/>
          <p:nvPr/>
        </p:nvSpPr>
        <p:spPr>
          <a:xfrm>
            <a:off x="524256" y="3135141"/>
            <a:ext cx="11423904" cy="787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Encontramos a área desse retângulo multiplicando a base pela altura, ou seja, A=</a:t>
            </a:r>
            <a:r>
              <a:rPr lang="pt-BR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pt-BR" dirty="0" err="1" smtClean="0">
                <a:solidFill>
                  <a:srgbClr val="000000"/>
                </a:solidFill>
                <a:effectLst/>
                <a:latin typeface="Cambria Math" panose="02040503050406030204" pitchFamily="18" charset="0"/>
                <a:ea typeface="Times New Roman" panose="02020603050405020304" pitchFamily="18" charset="0"/>
                <a:cs typeface="Cambria Math" panose="02040503050406030204" pitchFamily="18" charset="0"/>
              </a:rPr>
              <a:t>⋅</a:t>
            </a:r>
            <a:r>
              <a:rPr lang="pt-BR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Agora vamos traçar uma diagonal. Veja que teremos dois triângulos: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 descr="https://www.infoescola.com/wp-content/uploads/2011/10/retangulo-triangulos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48" y="4007148"/>
            <a:ext cx="4143375" cy="22479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tângulo 5"/>
          <p:cNvSpPr/>
          <p:nvPr/>
        </p:nvSpPr>
        <p:spPr>
          <a:xfrm>
            <a:off x="5218176" y="3838436"/>
            <a:ext cx="6096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Como traçamos uma diagonal, dividimos o retângulo em duas metades iguais. Com isso, criamos dois triângulos idênticos, ou seja, de mesma área. A área de cada triângulo será metade da área do retângulo, ou seja, se a área do retângulo é A=</a:t>
            </a:r>
            <a:r>
              <a:rPr lang="pt-BR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pt-BR" dirty="0" err="1" smtClean="0">
                <a:solidFill>
                  <a:srgbClr val="000000"/>
                </a:solidFill>
                <a:effectLst/>
                <a:latin typeface="Cambria Math" panose="02040503050406030204" pitchFamily="18" charset="0"/>
                <a:ea typeface="Times New Roman" panose="02020603050405020304" pitchFamily="18" charset="0"/>
                <a:cs typeface="Cambria Math" panose="02040503050406030204" pitchFamily="18" charset="0"/>
              </a:rPr>
              <a:t>⋅</a:t>
            </a:r>
            <a:r>
              <a:rPr lang="pt-BR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 área de cada triângulo será essa área dividida por dois, ou seja, A=(</a:t>
            </a:r>
            <a:r>
              <a:rPr lang="pt-BR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pt-BR" dirty="0" err="1" smtClean="0">
                <a:solidFill>
                  <a:srgbClr val="000000"/>
                </a:solidFill>
                <a:effectLst/>
                <a:latin typeface="Cambria Math" panose="02040503050406030204" pitchFamily="18" charset="0"/>
                <a:ea typeface="Times New Roman" panose="02020603050405020304" pitchFamily="18" charset="0"/>
                <a:cs typeface="Cambria Math" panose="02040503050406030204" pitchFamily="18" charset="0"/>
              </a:rPr>
              <a:t>⋅</a:t>
            </a:r>
            <a:r>
              <a:rPr lang="pt-BR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)/2.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4139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573024" y="222499"/>
            <a:ext cx="11277600" cy="31894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125"/>
              </a:spcBef>
              <a:spcAft>
                <a:spcPts val="750"/>
              </a:spcAft>
            </a:pPr>
            <a:r>
              <a:rPr lang="pt-BR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Altura de um triângulo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A altura de um triângulo é o segmento que liga um ponto a seu segmento oposto (base oposta), formando com ele um ângulo de 90°. Dizemos que a altura de um triângulo é sempre perpendicular à sua base.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Devemos tomar um certo cuidado para encontrar a altura de um triângulo. Dependendo do seu tipo, muitas vezes essa altura não é visível facilmente.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Se o triângulo for </a:t>
            </a:r>
            <a:r>
              <a:rPr lang="pt-BR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acutângulo</a:t>
            </a: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onde todos os ângulos internos são agudos (menores que 90°), teremos uma altura “dentro” do triângulo, independente se ele é escaleno, isósceles ou equilátero.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m 2" descr="https://www.infoescola.com/wp-content/uploads/2011/10/triangulo-acutangulo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683" y="3502914"/>
            <a:ext cx="4162425" cy="2095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15426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560832" y="1076605"/>
            <a:ext cx="114117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Se o triângulo for obtusângulo, onde um de seus ângulos internos é obtuso (maior que 90°), teremos uma altura “fora” do triângulo, dependendo de qual lado escolhermos como base. Vamos considerar o triângulo ABC: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m 2" descr="https://www.infoescola.com/wp-content/uploads/2011/10/triangulo-obtusangulo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8792" y="2926527"/>
            <a:ext cx="5029200" cy="27527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69889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09600" y="594834"/>
            <a:ext cx="11436096" cy="1322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Como escolhemos como base o segmento BC, tivemos que prolongar esse segmento para a esquerda e traçar a altura com origem no ponto A, perpendicular a esse prolongamento do segmento BC.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Se por acaso escolhermos AC como base, a altura ficará “dentro” do triângulo ABC, veja: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m 2" descr="https://www.infoescola.com/wp-content/uploads/2011/10/triangulo-obtusangulo2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947" y="2904671"/>
            <a:ext cx="4924425" cy="24955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556405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560832" y="536659"/>
            <a:ext cx="11533632" cy="1856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Por isso vale ressaltar que a base de um triângulo não é somente a que estiver “apoiada ao chão”. Podemos escolher qualquer lado como base.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Se o triângulo for retângulo (um de seus ângulos mede 90°), a altura será igual a um de seus catetos, desde que a base seja o outro cateto.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m 2" descr="https://www.infoescola.com/wp-content/uploads/2011/10/triangulo-retangulo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0193" y="3168396"/>
            <a:ext cx="3409950" cy="2057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47289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63296" y="211762"/>
            <a:ext cx="11484864" cy="277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320"/>
              </a:lnSpc>
              <a:spcAft>
                <a:spcPts val="0"/>
              </a:spcAft>
            </a:pPr>
            <a:r>
              <a:rPr lang="pt-BR" b="1" kern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Área do Paralelogramo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75757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50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pt-BR" b="1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área do paralelogramo</a:t>
            </a: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está relacionada com a medida da superfície dessa figura plana.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50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Lembre-se que o paralelogramo é um quadrilátero que possui quatro lados opostos congruentes (mesma medida). Nessa figura, os lados opostos são paralelos.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50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O paralelogramo é um polígono (figura plana e fechada) que possui quatro ângulos internos e externos. A soma dos ângulos internos ou externos são de 360°.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458777" y="2985727"/>
            <a:ext cx="1886094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pt-BR" b="1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Fórmula da Área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 descr="Área do Paralelogram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3740" y="2985727"/>
            <a:ext cx="3733800" cy="215265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tângulo 4"/>
          <p:cNvSpPr/>
          <p:nvPr/>
        </p:nvSpPr>
        <p:spPr>
          <a:xfrm>
            <a:off x="377952" y="4842518"/>
            <a:ext cx="11375135" cy="153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07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Para calcular a medida da área do paralelogramo multiplica-se o valor da base (b) pela altura (h). Logo, a fórmula é: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pt-BR" b="1" dirty="0" smtClean="0">
                <a:solidFill>
                  <a:srgbClr val="26415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A = </a:t>
            </a:r>
            <a:r>
              <a:rPr lang="pt-BR" b="1" dirty="0" err="1" smtClean="0">
                <a:solidFill>
                  <a:srgbClr val="26415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b.h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  <a:spcAft>
                <a:spcPts val="0"/>
              </a:spcAft>
            </a:pPr>
            <a:r>
              <a:rPr lang="pt-BR" b="1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Fique Atento!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61555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02336" y="249684"/>
            <a:ext cx="11484864" cy="14798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O perímetro de uma figura plana, diferente de sua área, corresponde a soma de todas as medidas dos lados. 	Portanto, no caso do paralelogramo o perímetro é dado pela fórmula: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  <a:spcAft>
                <a:spcPts val="0"/>
              </a:spcAft>
            </a:pPr>
            <a:r>
              <a:rPr lang="pt-BR" b="1" dirty="0" smtClean="0">
                <a:solidFill>
                  <a:srgbClr val="26415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P = 2 (</a:t>
            </a:r>
            <a:r>
              <a:rPr lang="pt-BR" b="1" dirty="0" err="1" smtClean="0">
                <a:solidFill>
                  <a:srgbClr val="26415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pt-BR" b="1" dirty="0" smtClean="0">
                <a:solidFill>
                  <a:srgbClr val="26415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m 2" descr="Área do Paralelogram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376" y="1864994"/>
            <a:ext cx="4354068" cy="225590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ângulo 3"/>
          <p:cNvSpPr/>
          <p:nvPr/>
        </p:nvSpPr>
        <p:spPr>
          <a:xfrm>
            <a:off x="402336" y="3706972"/>
            <a:ext cx="11692128" cy="2434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07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Onde,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pt-BR" b="1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P</a:t>
            </a: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perímetro</a:t>
            </a:r>
            <a:b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b="1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a </a:t>
            </a: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pt-BR" b="1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b</a:t>
            </a: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comprimentos de dois lados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  <a:spcAft>
                <a:spcPts val="0"/>
              </a:spcAft>
            </a:pPr>
            <a:r>
              <a:rPr lang="pt-BR" sz="2000" b="1" dirty="0" smtClean="0"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pt-BR" b="1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Você Sabia?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Os paralelogramos são definidos como quadriláteros de lados iguais e lados opostos paralelos. Assim, o quadrado, o retângulo e o losango são também paralelogramos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399679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63296" y="140150"/>
            <a:ext cx="11448288" cy="28674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  <a:spcAft>
                <a:spcPts val="0"/>
              </a:spcAft>
            </a:pPr>
            <a:r>
              <a:rPr lang="pt-BR" b="1" kern="1800" dirty="0" smtClean="0">
                <a:solidFill>
                  <a:srgbClr val="337AB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Área do Trapézio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50000"/>
              </a:lnSpc>
              <a:spcAft>
                <a:spcPts val="0"/>
              </a:spcAft>
            </a:pPr>
            <a:r>
              <a:rPr lang="pt-BR" dirty="0" smtClean="0">
                <a:solidFill>
                  <a:srgbClr val="75757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spcAft>
                <a:spcPts val="0"/>
              </a:spcAft>
            </a:pP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A </a:t>
            </a:r>
            <a:r>
              <a:rPr lang="pt-BR" b="1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área do trapézio</a:t>
            </a: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mede o valor da superfície dessa figura plana formada por quatro lados.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spcAft>
                <a:spcPts val="1125"/>
              </a:spcAft>
            </a:pP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O trapézio é um quadrilátero que possui dois lados e duas bases paralelas, sendo que uma é maior e outra menor.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spcAft>
                <a:spcPts val="1125"/>
              </a:spcAft>
            </a:pP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O trapézio é considerado um quadrilátero notável, de forma que a soma de seus ângulos internos corresponde a 360°.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spcAft>
                <a:spcPts val="0"/>
              </a:spcAft>
            </a:pPr>
            <a:r>
              <a:rPr lang="pt-BR" b="1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Classificação dos Trapézios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spcAft>
                <a:spcPts val="1125"/>
              </a:spcAft>
            </a:pP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Os trapézios são classificados em três tipos: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m 2" descr="Área do Trapézi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084" y="3007602"/>
            <a:ext cx="5715000" cy="20574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tângulo 4"/>
          <p:cNvSpPr/>
          <p:nvPr/>
        </p:nvSpPr>
        <p:spPr>
          <a:xfrm>
            <a:off x="463296" y="4916115"/>
            <a:ext cx="11265408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 fontAlgn="base">
              <a:lnSpc>
                <a:spcPct val="150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b="1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Trapézio Retângulo</a:t>
            </a: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apresenta dois ângulos de 90º, chamados de ângulos retos.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lnSpc>
                <a:spcPct val="150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b="1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Trapézio Isósceles ou Simétrico</a:t>
            </a: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os lados não paralelos são congruentes (possuem a mesma medida).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lnSpc>
                <a:spcPct val="150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b="1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Trapézio Escaleno</a:t>
            </a: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todos os lados possuem medidas diferentes.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5821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19328" y="388283"/>
            <a:ext cx="8753856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pt-BR" b="1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Fórmula da Área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pt-BR" b="1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Para calcular a área do trapézio utilizamos a seguinte fórmula: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 descr="Área do Trapézi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520" y="1863661"/>
            <a:ext cx="2093214" cy="106241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tângulo 4"/>
          <p:cNvSpPr/>
          <p:nvPr/>
        </p:nvSpPr>
        <p:spPr>
          <a:xfrm>
            <a:off x="1950720" y="2926080"/>
            <a:ext cx="3194304" cy="1715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07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Onde: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pt-BR" b="1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área da figura</a:t>
            </a:r>
            <a:b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b="1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base maior</a:t>
            </a:r>
            <a:b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b="1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base menor</a:t>
            </a:r>
            <a:b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b="1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h</a:t>
            </a: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altura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m 7" descr="Área do Trapézio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8068" y="2817876"/>
            <a:ext cx="3676650" cy="3124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55538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048000" y="1372027"/>
            <a:ext cx="6096000" cy="411394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lnSpc>
                <a:spcPct val="150000"/>
              </a:lnSpc>
              <a:spcAft>
                <a:spcPts val="0"/>
              </a:spcAft>
            </a:pPr>
            <a:r>
              <a:rPr lang="pt-BR" b="1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Fórmula do Perímetro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Para calcular o perímetro do trapézio utiliza-se a fórmula: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  <a:spcAft>
                <a:spcPts val="0"/>
              </a:spcAft>
            </a:pPr>
            <a:r>
              <a:rPr lang="pt-BR" b="1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P = B + b + L</a:t>
            </a:r>
            <a:r>
              <a:rPr lang="pt-BR" b="1" baseline="-25000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t-BR" b="1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+ L</a:t>
            </a:r>
            <a:r>
              <a:rPr lang="pt-BR" b="1" baseline="-25000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  <a:spcAft>
                <a:spcPts val="1125"/>
              </a:spcAft>
            </a:pP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Onde: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  <a:spcAft>
                <a:spcPts val="0"/>
              </a:spcAft>
            </a:pPr>
            <a:r>
              <a:rPr lang="pt-BR" b="1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P</a:t>
            </a: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perímetro (soma de todos os lados)</a:t>
            </a:r>
            <a:b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b="1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base maior</a:t>
            </a:r>
            <a:b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b="1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base menor</a:t>
            </a:r>
            <a:b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b="1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L</a:t>
            </a:r>
            <a:r>
              <a:rPr lang="pt-BR" b="1" baseline="-25000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1 </a:t>
            </a: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 </a:t>
            </a:r>
            <a:r>
              <a:rPr lang="pt-BR" b="1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L2</a:t>
            </a:r>
            <a:r>
              <a:rPr lang="pt-BR" baseline="-25000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r>
              <a:rPr lang="pt-BR" dirty="0" smtClean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lados da figura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10620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68224" y="272794"/>
            <a:ext cx="11814048" cy="5370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78815" algn="ctr"/>
            <a:r>
              <a:rPr lang="pt-BR" sz="2000" b="1" spc="-5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ATIVIDADES</a:t>
            </a:r>
            <a:endParaRPr lang="pt-BR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70510" indent="629920" algn="just"/>
            <a:r>
              <a:rPr lang="pt-BR" spc="-5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Após a leitura atenta dos enunciados teóricos acima, assista os vídeos abaixo recomendados, resolvendo, posteriormente, os exercícios/atividades constantes das páginas 52 a 57, do volume 3 da apostila do Sistema Aprende Brasil da Editora Positivo direcionada ao 7º Ano.</a:t>
            </a:r>
            <a:endParaRPr lang="pt-BR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70510" indent="89535" algn="just">
              <a:lnSpc>
                <a:spcPct val="107000"/>
              </a:lnSpc>
              <a:spcAft>
                <a:spcPts val="800"/>
              </a:spcAft>
            </a:pP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Lembre-se: todas as atividades aqui citadas serão avaliadas, por isso, é IMPRESCINDÍVEL que, após feitas, sejam encaminhadas – obrigatoriamente - para o aplicativo Google </a:t>
            </a:r>
            <a:r>
              <a:rPr lang="pt-BR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Classroom</a:t>
            </a: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/Sala de Aula.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0510" indent="89535" algn="just">
              <a:lnSpc>
                <a:spcPct val="107000"/>
              </a:lnSpc>
              <a:spcAft>
                <a:spcPts val="800"/>
              </a:spcAft>
            </a:pP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Para auxiliar nesse processo de aprendizagem, anexamos as vídeo-aulas sobre Cálculo da Área de Figuras Planas e Cálculo da Área de Figuras Planas, editadas pelo Sistema Aprende Brasil da Editora Positivo, cujos endereços eletrônicos são os seguintes: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0510" indent="89535" algn="just">
              <a:lnSpc>
                <a:spcPct val="107000"/>
              </a:lnSpc>
              <a:spcAft>
                <a:spcPts val="800"/>
              </a:spcAft>
            </a:pP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pt-BR" u="sng" dirty="0" smtClean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https://youtu.be/h5SWl2E1zZ0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0510" indent="89535" algn="just">
              <a:lnSpc>
                <a:spcPct val="107000"/>
              </a:lnSpc>
              <a:spcAft>
                <a:spcPts val="800"/>
              </a:spcAft>
            </a:pP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pt-BR" u="sng" dirty="0" smtClean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https://youtu.be/E2trq8wJo-s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0510" indent="89535" algn="just">
              <a:lnSpc>
                <a:spcPct val="107000"/>
              </a:lnSpc>
              <a:spcAft>
                <a:spcPts val="800"/>
              </a:spcAft>
            </a:pP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0510" indent="179070" algn="just">
              <a:lnSpc>
                <a:spcPct val="107000"/>
              </a:lnSpc>
              <a:spcAft>
                <a:spcPts val="800"/>
              </a:spcAft>
            </a:pPr>
            <a:r>
              <a:rPr lang="pt-BR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pt-PT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Quaisquer dúvidas e/ou questionamentos poderão ser feitos em qualquer um dos endereços eletrônicos abaixo: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608330">
              <a:lnSpc>
                <a:spcPct val="107000"/>
              </a:lnSpc>
              <a:spcBef>
                <a:spcPts val="10"/>
              </a:spcBef>
              <a:spcAft>
                <a:spcPts val="0"/>
              </a:spcAft>
            </a:pPr>
            <a:r>
              <a:rPr lang="pt-PT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0410" indent="608330">
              <a:lnSpc>
                <a:spcPct val="107000"/>
              </a:lnSpc>
              <a:spcAft>
                <a:spcPts val="0"/>
              </a:spcAft>
            </a:pPr>
            <a:r>
              <a:rPr lang="pt-PT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WhatsApp – 49 9972 4950, ou e-mail </a:t>
            </a:r>
            <a:r>
              <a:rPr lang="pt-PT" u="sng" dirty="0" smtClean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cesardacol@iomere.edu.sc.gov.br</a:t>
            </a:r>
            <a:endParaRPr lang="pt-BR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08198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305</Words>
  <Application>Microsoft Office PowerPoint</Application>
  <PresentationFormat>Widescreen</PresentationFormat>
  <Paragraphs>158</Paragraphs>
  <Slides>21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Calibri Light</vt:lpstr>
      <vt:lpstr>Cambria Math</vt:lpstr>
      <vt:lpstr>Symbol</vt:lpstr>
      <vt:lpstr>Times New Roman</vt:lpstr>
      <vt:lpstr>Tema do Office</vt:lpstr>
      <vt:lpstr>CÁLCULO DA ÁREA DE FIGURAS PLANAS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CÁLCULO DA ÁREA DE FIGURAS PLANAS</dc:title>
  <dc:creator>Dacol</dc:creator>
  <cp:lastModifiedBy>Dacol</cp:lastModifiedBy>
  <cp:revision>16</cp:revision>
  <dcterms:created xsi:type="dcterms:W3CDTF">2020-11-24T10:22:15Z</dcterms:created>
  <dcterms:modified xsi:type="dcterms:W3CDTF">2020-11-24T11:02:39Z</dcterms:modified>
</cp:coreProperties>
</file>