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5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46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17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8829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271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852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37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9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75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81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08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C53FB-E41D-4BB0-B91D-EA9E3D0B413B}" type="datetimeFigureOut">
              <a:rPr lang="pt-BR" smtClean="0"/>
              <a:t>09/11/2020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1B771-E0F1-4E49-A9C8-A7030B0BD3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7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brasilescola.uol.com.br/matematica/expressoes-numericas.htm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brasilescola.uol.com.br/matematica/numeros-naturais.htm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rasilescola.uol.com.br/matematica/subtracao.htm" TargetMode="External"/><Relationship Id="rId2" Type="http://schemas.openxmlformats.org/officeDocument/2006/relationships/hyperlink" Target="https://brasilescola.uol.com.br/matematica/adicao.htm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rasilescola.uol.com.br/matematica/radiciacao.htm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rasilescola.uol.com.br/matematica/propriedades-das-potencias.ht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wJpvZ2j6G8" TargetMode="External"/><Relationship Id="rId2" Type="http://schemas.openxmlformats.org/officeDocument/2006/relationships/hyperlink" Target="https://youtu.be/eKsoLs-6EEY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cesardacol@iomere.edu.sc.gov.br" TargetMode="External"/><Relationship Id="rId5" Type="http://schemas.openxmlformats.org/officeDocument/2006/relationships/hyperlink" Target="https://youtu.be/z0eFBgI4vog" TargetMode="External"/><Relationship Id="rId4" Type="http://schemas.openxmlformats.org/officeDocument/2006/relationships/hyperlink" Target="https://youtu.be/1VcqYFQrBb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LINGUAGEM ALGÉBRICA E RESOLUÇÃO DE EQUAÇÕES DO 1º GRAU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REVISÃO DE CONTEÚDOS PERTINENTES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5848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60704" y="493261"/>
            <a:ext cx="10168128" cy="5575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Página 35 – exercício 5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Letra b) 6 – 3(-1 –z) = 2z – (Observem os passos na página 33)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Solução: a) eliminar os parênteses (aplicação da propriedade distributiva)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– 3 x (-1) – 3 (-z) = 2z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resolução das multiplicações: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+ 3 + 3z = 2z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Soma ou subtração de termos semelhantes: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+3z = 2z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aplicação do princípio aditivo: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– 9 + 3z = 2z – 9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3z = 2z – 9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aplicação do princípio aditivo: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3z – 2z = 2z – 2z – 9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= - 9.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530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tângulo 1"/>
              <p:cNvSpPr/>
              <p:nvPr/>
            </p:nvSpPr>
            <p:spPr>
              <a:xfrm>
                <a:off x="950976" y="427504"/>
                <a:ext cx="10594848" cy="41045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6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Página 35 – exercício 5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Letra i)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pt-BR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pt-BR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 </m:t>
                    </m:r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pt-BR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primeiro, como temos frações sendo somadas, devemos igualar os denominadores, achando o MMC de 4, 8 e 2, que é o número 8.</a:t>
                </a:r>
                <a:endParaRPr lang="pt-BR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2(2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+1)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pt-BR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1 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pt-BR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 </m:t>
                    </m:r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4 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=&gt;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+2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pt-BR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 </m:t>
                    </m:r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=&gt;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+2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pt-BR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num>
                      <m:den>
                        <m: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=&gt; elimina-se os denominadores, porquanto iguais e se aplicarmos o princípio multiplicativo, teremos uma multiplicação por 8 nos dois membros da equação, coisa que, no momento, não nos interessa, pois só faria os números ficarem maiores. Razão pela qual vamos resolver a equação sem eles</a:t>
                </a:r>
                <a:r>
                  <a:rPr lang="pt-BR" dirty="0" smtClean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endParaRPr lang="pt-BR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dirty="0" smtClean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pt-BR" sz="2400" dirty="0" smtClean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4t </a:t>
                </a:r>
                <a:r>
                  <a:rPr lang="pt-BR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+ 2 = 5t =&gt; 4t – 5t =  – 2 =&gt; - t = -2, por isso, 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</m:num>
                      <m:den>
                        <m:r>
                          <a:rPr lang="pt-BR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den>
                    </m:f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=&gt;</m:t>
                    </m:r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=2.</m:t>
                    </m:r>
                  </m:oMath>
                </a14:m>
                <a:endParaRPr lang="pt-BR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976" y="427504"/>
                <a:ext cx="10594848" cy="4104585"/>
              </a:xfrm>
              <a:prstGeom prst="rect">
                <a:avLst/>
              </a:prstGeom>
              <a:blipFill rotWithShape="0">
                <a:blip r:embed="rId2"/>
                <a:stretch>
                  <a:fillRect l="-460" t="-297" r="-460" b="-7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006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21664" y="819887"/>
            <a:ext cx="10631424" cy="4779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Página 35 – exercício 7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um coral, há 28 cantores. No grupo, há 6 mulheres a mais do que o número de homens. Quantas mulheres há no coral?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Solução: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homens: x e número de mulheres: x + 6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Equação do problema: x + x + 6 = 28 </a:t>
            </a: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=&gt; 2x + 6 = 28 =&gt; 2x = 28 – 6 =&gt; 2x = 22 e x = 22/2 =&gt; 11 – este é o número de homens. As mulheres são x + 6, por isso, 6 + 11 =&gt; 17, que é a resposta que procurávamos.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36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585216" y="201713"/>
            <a:ext cx="10936224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que é Álgebra?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Álgebra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(do árabe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 </a:t>
            </a:r>
            <a:r>
              <a:rPr lang="pt-BR" i="1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djabr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– “redução”) é o ramo da Matemática que tem como objetivo resolver problemas nos quais as grandezas envolvidas não são imediatamente conhecidas. Para tanto, faz uso de expressões envolvendo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variáveis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as quais representam os valores numéricos que se deseja conhecer. Quando falamos em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fórmulas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em Matemática, estamos falando de Álgebra! Por exemplo, a famosa fórmula da área de um triângulo: </a:t>
            </a:r>
            <a:endParaRPr lang="pt-BR" dirty="0"/>
          </a:p>
        </p:txBody>
      </p:sp>
      <p:pic>
        <p:nvPicPr>
          <p:cNvPr id="14" name="Imagem 13" descr="A_{\Delta}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529" y="3096768"/>
            <a:ext cx="2286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4" descr="\frac{b*h}{2}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494" y="3058096"/>
            <a:ext cx="342900" cy="3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ângulo 8"/>
          <p:cNvSpPr/>
          <p:nvPr/>
        </p:nvSpPr>
        <p:spPr>
          <a:xfrm>
            <a:off x="2390394" y="2888155"/>
            <a:ext cx="78150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,onde b e h são a base e a altura de um triângulo, respectivamente!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01133" y="3903090"/>
            <a:ext cx="1093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rgbClr val="38383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Outro exemplo, a expressão que converte temperatura da escala Celsius para Fahrenheit:</a:t>
            </a:r>
            <a:endParaRPr lang="pt-BR" dirty="0"/>
          </a:p>
        </p:txBody>
      </p:sp>
      <p:pic>
        <p:nvPicPr>
          <p:cNvPr id="18" name="Imagem 17" descr="\frac{T_{C}}{5} = \frac{T_{F}-32}{9}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336" y="4041487"/>
            <a:ext cx="1101661" cy="47391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tângulo 15"/>
          <p:cNvSpPr/>
          <p:nvPr/>
        </p:nvSpPr>
        <p:spPr>
          <a:xfrm>
            <a:off x="10957180" y="3988249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38383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onde</a:t>
            </a:r>
            <a:endParaRPr lang="pt-BR" dirty="0"/>
          </a:p>
        </p:txBody>
      </p:sp>
      <p:pic>
        <p:nvPicPr>
          <p:cNvPr id="25" name="Imagem 24" descr="T_{C}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58" y="4342184"/>
            <a:ext cx="241554" cy="27206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tângulo 16"/>
          <p:cNvSpPr/>
          <p:nvPr/>
        </p:nvSpPr>
        <p:spPr>
          <a:xfrm>
            <a:off x="1048512" y="4272422"/>
            <a:ext cx="287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38383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endParaRPr lang="pt-BR" dirty="0"/>
          </a:p>
        </p:txBody>
      </p:sp>
      <p:pic>
        <p:nvPicPr>
          <p:cNvPr id="27" name="Imagem 26" descr="T_{F}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091" y="4374475"/>
            <a:ext cx="287290" cy="23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tângulo 18"/>
          <p:cNvSpPr/>
          <p:nvPr/>
        </p:nvSpPr>
        <p:spPr>
          <a:xfrm>
            <a:off x="1731042" y="4224301"/>
            <a:ext cx="614142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38383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são as temperaturas escalas de temperatura Celsius e Fahrenheit.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54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55776" y="668426"/>
            <a:ext cx="10155936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Variáveis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De maneira bem simples: Uma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variável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é um símbolo (geralmente, uma letra minúscula do nosso alfabeto) que tem como função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representar um número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! Uma variável também pode ser chamada de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incógnita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ou seja “aquilo que não se conhece”. Observação: Uma sentença matemática que apresenta ao menos uma variável é chamada de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Expressão Algébrica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 Por exemplo, na expressão algébrica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27 + x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é a variável. Se o valor de x for 3, a expressão terá valor: 27 + 3 = 30! Outro exemplo, na expressão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– b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se o valor da variável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for 5, então a expressão fica 5 – 5 = 0.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20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09600" y="116896"/>
            <a:ext cx="1133856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 exemplos de sentenças com valor desconhecido: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1: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“Se Pedro tivesse mais 2 pontos na sua nota em história…”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 + 2  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(variável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a nota de Pedro em história)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2: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“Com  o dobro da minha mesada mais R$20,00…”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2m + 20  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(variável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a minha mesada)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Observação: Quando um número está multiplicando uma variável (como no Exemplo 2 acima), não é obrigatório escrever o símbolo de multiplicação (“x” ou “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“). Expressões algébricas podem ter mais de uma variável, sem problema algum! Por exemplo, se alguém diz “a diferença de idade entre Vítor e Jonas é 5 anos”, poderemos escrever essa sentença como: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 – j = 5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Tranquilo?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3: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Identifique as variáveis nas expressões: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+ 1 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(variável é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k)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b)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 –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(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variável é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y)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c)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3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 (variáveis são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w)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4: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Elabore as expressões com variáveis das seguintes sentenças: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“Júlio precisa de mais R$3,00 para comprar o ingresso” R: (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 + 3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 b) “A diferença de altura entre Paulo e Cássio…”   R: (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 – c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38383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Variáveis estão presentes em todos os ramos da Matemática.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500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02208" y="416296"/>
            <a:ext cx="1069238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Atribuindo valores numéricos às Variáveis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Não podemos perder de vista que a função de uma variável é “guardar” o valor desconhecido de uma expressão. Esse valor é numérico e ao se atribuir valores à variável, a expressão muda de valor. Por exemplo, em Geometria Plana, sabemos que o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perímetro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(o perímetro em matemática é tradicionalmente representado por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de uma figura plana é a soma dos lados dessa figura. Por exemplo, num quadrado de lado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temos: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120640" y="2585761"/>
            <a:ext cx="29138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 </a:t>
            </a:r>
            <a:r>
              <a:rPr kumimoji="0" lang="pt-BR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+ a + a + a 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2" name="Imagem 13" descr="\Rightar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0" y="2954733"/>
            <a:ext cx="78157" cy="10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120640" y="2873331"/>
            <a:ext cx="2753972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pt-BR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2p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 </a:t>
            </a:r>
            <a:r>
              <a:rPr kumimoji="0" lang="pt-BR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4a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02208" y="3335488"/>
            <a:ext cx="10448544" cy="2423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2195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Pois bem, se soubermos o lado do quadrado, saberemos quanto vale seu perímetro!</a:t>
            </a:r>
          </a:p>
          <a:p>
            <a:pPr algn="just">
              <a:lnSpc>
                <a:spcPct val="150000"/>
              </a:lnSpc>
              <a:spcAft>
                <a:spcPts val="2195"/>
              </a:spcAft>
            </a:pPr>
            <a:endParaRPr lang="pt-BR" sz="1600" dirty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2195"/>
              </a:spcAft>
            </a:pPr>
            <a:endParaRPr lang="pt-BR" sz="1600" dirty="0" smtClean="0">
              <a:solidFill>
                <a:srgbClr val="22222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2195"/>
              </a:spcAft>
            </a:pP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821994" y="3992030"/>
            <a:ext cx="860897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: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Quais os perímetros dos quadrados de lado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5m,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10m, </a:t>
            </a:r>
            <a:r>
              <a:rPr lang="pt-BR" b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100m?</a:t>
            </a: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AutoNum type="alphaLcParenR"/>
            </a:pPr>
            <a:r>
              <a:rPr lang="pt-BR" sz="1600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2p = 4xa =&gt; 4 x 5 =&gt; perímetro = 20 m</a:t>
            </a: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AutoNum type="alphaLcParenR"/>
            </a:pPr>
            <a:r>
              <a:rPr lang="pt-BR" sz="16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2p = 4xa =&gt; 4 x 10 =&gt; perímetro = 40 m</a:t>
            </a: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AutoNum type="alphaLcParenR"/>
            </a:pPr>
            <a:r>
              <a:rPr lang="pt-BR" sz="1600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2p = 4xa =&gt; 4 x 100 =&gt; perímetro = 400 m.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9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07008" y="784482"/>
            <a:ext cx="10619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Ainda falando de perímetro, como fica a expressão algébrica para o perímetro de um retângulo de lado maior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 lado menor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57968" y="1751746"/>
            <a:ext cx="45289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Resposta: 2p = </a:t>
            </a:r>
            <a:r>
              <a:rPr kumimoji="0" lang="pt-BR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+ </a:t>
            </a:r>
            <a:r>
              <a:rPr kumimoji="0" lang="pt-BR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+ </a:t>
            </a:r>
            <a:r>
              <a:rPr kumimoji="0" lang="pt-BR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+ </a:t>
            </a:r>
            <a:r>
              <a:rPr kumimoji="0" lang="pt-BR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=&gt; 2p = 2m + 2n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207008" y="2115624"/>
            <a:ext cx="98755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Considerando o exemplo  acima, calcule os perímetros dos retângulos nos seguintes casos: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207008" y="2618000"/>
            <a:ext cx="718108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a)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6 e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 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=&gt; (2x6) + (2x4) =&gt; 12 + 8 =&gt; 20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b)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10 e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 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7,5 =&gt; (2x10) + (2x7,5) =&gt; 20 + 15 =&gt; 35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c)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2,5 e </a:t>
            </a:r>
            <a:r>
              <a:rPr lang="pt-BR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 </a:t>
            </a:r>
            <a:r>
              <a:rPr lang="pt-BR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 </a:t>
            </a:r>
            <a:r>
              <a:rPr lang="pt-BR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1,25 =&gt; (2x2,5) + (2x1,25) =&gt; 5 + 2,50 =&gt; 7,5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207008" y="4122954"/>
            <a:ext cx="1061923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Expressões algébricas são expressões matemáticas que apresentam letras e podem conter números, são também denominadas expressões literais. As letras constituem a parte variável das expressões, pois elas podem assumir qualquer valor numérico. No passado as letras foram pouco utilizadas na representação de números desconhecidos, atualmente as letras associadas a números constituem a base da álgebra e contribui de forma eficiente na resolução de várias situações matemáticas.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9347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16864" y="340698"/>
            <a:ext cx="107655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expressões algébricas podem ser utilizadas para representar situações problemas, como as propostas a seguir: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– Determine a expressão que representa o perímetro das seguintes figuras: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Perímetro: soma dos lados de qualquer polígono.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3" name="Imagem 2" descr="https://s1.static.brasilescola.uol.com.br/be/e/Untitled-2(33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24" y="2308838"/>
            <a:ext cx="2755393" cy="13121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792224" y="425384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4x + 1 + 2x + 4x + 1 + 2x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=&gt; 12x + 2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5" name="Imagem 4" descr="https://s1.static.brasilescola.uol.com.br/be/e/Untitled-3(24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280" y="1682908"/>
            <a:ext cx="2552319" cy="18161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/>
          <p:cNvSpPr/>
          <p:nvPr/>
        </p:nvSpPr>
        <p:spPr>
          <a:xfrm>
            <a:off x="7193280" y="4253843"/>
            <a:ext cx="360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2x + 6 + 3x – 2 + x + 8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=&gt; 6x + 12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353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36192" y="575763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– O dobro de um número adicionado a 20: 2x + 20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– A diferença entre x e y: x – y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– O triplo de um número qualquer subtraído do quádruplo do número: 3x – 4x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 – Represente algebricamente a área do retângulo a seguir: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3" name="Imagem 2" descr="https://s1.static.brasilescola.uol.com.br/be/e/Untitled-4(19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656" y="3064002"/>
            <a:ext cx="2719578" cy="15201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3096768" y="4725995"/>
            <a:ext cx="2694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2x * (3x+5)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=&gt; 6x² + 10x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317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92480" y="195279"/>
            <a:ext cx="1102156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Equação de </a:t>
            </a:r>
            <a:r>
              <a:rPr lang="pt-BR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Diofanto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Um sexto dela foi uma bela infância. Depois de 1/12 da sua vida, a sua barba cresceu. Um sétimo da sua vida passou-se num casamento sem filhos. Mas, cinco anos após isso, nasceu o seu primeiro filho, que viveu uma vida feliz durante apenas metade do tempo de vida do seu pai. E, em profundo pesar, o pobre velho terminou os seus dias na Terra, quatro anos após perder o filho.</a:t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</a:p>
          <a:p>
            <a:pPr>
              <a:lnSpc>
                <a:spcPct val="200000"/>
              </a:lnSpc>
            </a:pP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pt-BR" dirty="0" smtClean="0"/>
              <a:t>Uma</a:t>
            </a:r>
            <a:r>
              <a:rPr lang="pt-BR" dirty="0"/>
              <a:t> </a:t>
            </a:r>
            <a:r>
              <a:rPr lang="pt-BR" b="1" dirty="0"/>
              <a:t>equação</a:t>
            </a:r>
            <a:r>
              <a:rPr lang="pt-BR" dirty="0"/>
              <a:t> é uma sentença matemática que possui uma igualdade e, pelo menos, uma incógnita, ou seja, quando temos o envolvimento de uma </a:t>
            </a:r>
            <a:r>
              <a:rPr lang="pt-BR" b="1" dirty="0"/>
              <a:t>expressão algébrica e uma igualdade</a:t>
            </a:r>
            <a:r>
              <a:rPr lang="pt-BR" dirty="0"/>
              <a:t>. O estudo de equações pede conhecimentos prévios, como o estudo sobre </a:t>
            </a:r>
            <a:r>
              <a:rPr lang="pt-BR" u="sng" dirty="0">
                <a:hlinkClick r:id="rId2"/>
              </a:rPr>
              <a:t>expressões numéricas</a:t>
            </a:r>
            <a:r>
              <a:rPr lang="pt-BR" dirty="0"/>
              <a:t>. O objetivo de uma equação é </a:t>
            </a:r>
            <a:r>
              <a:rPr lang="pt-BR" b="1" dirty="0"/>
              <a:t>encontrar o valor da incógnita</a:t>
            </a:r>
            <a:r>
              <a:rPr lang="pt-BR" dirty="0"/>
              <a:t> que torne a igualdade em uma identidade, ou seja, uma igualdade verdadeira.</a:t>
            </a:r>
          </a:p>
          <a:p>
            <a:pPr>
              <a:lnSpc>
                <a:spcPct val="200000"/>
              </a:lnSpc>
            </a:pPr>
            <a:endParaRPr lang="pt-BR" dirty="0"/>
          </a:p>
        </p:txBody>
      </p:sp>
      <p:pic>
        <p:nvPicPr>
          <p:cNvPr id="3" name="Imagem 2" descr="https://s1.static.brasilescola.uol.com.br/be/e/Untitled-5(15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0" y="3219960"/>
            <a:ext cx="3730752" cy="6909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914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02208" y="369114"/>
            <a:ext cx="10838688" cy="5089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Conceitos básicos para o estudo de equação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Uma equação é uma sentença matemática que possui uma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incógnita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pelo menos, e uma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igualdade,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 podemos classificá-la quanto a seu número de incógnitas. Veja alguns exemplos: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5t – 9 = 16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equação possui uma incógnita, representada pela letra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5x + 6y = 1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equação possui duas incógnitas, representadas pelas letras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 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t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8z = x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equação possui três incógnitas, representadas pelas letras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t,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Qual seja a equação, devemos levar em consideração o seu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conjunto universo,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composto por todos os possíveis valores que podemos atribuir à incógnita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esse conjunto é representado pela letra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140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43840" y="125808"/>
            <a:ext cx="11948160" cy="5991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1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a equação x + 1 = 0 e sua possível solução x = –1. Considere agora que o conjunto universo da equação são os </a:t>
            </a:r>
            <a:r>
              <a:rPr lang="pt-BR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naturais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que a suposta solução não pertence ao conjunto universo, uma vez que os elementos dele são todos os possíveis valores que a incógnita pode assumir, portanto, x = –1 não é a solução da equação.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Claro que quanto maior o número de incógnitas, maior é a dificuldade de determinar sua solução. A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solução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ou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raiz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 uma equação é o conjunto de todos os valores que, quando atribuídos à incógnita, tornam a igualdade verdadeira.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a equação com uma incógnita 5x – 9 = 16, verifique que x = 5 é solução ou raiz da equação.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que seja possível afirmar que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= 5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a solução da equação, devemos substituir esse valor na expressão, caso encontremos uma igualdade verdadeira, o número será a solução testada.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b="1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9 = 16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5(</a:t>
            </a:r>
            <a:r>
              <a:rPr lang="pt-BR" b="1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– 9 = 16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 – 9 = 16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16A08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= 16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Veja que a igualdade encontrada é verdadeira, logo, temos uma identidade e o número 5 é solução. Assim podemos dizer que o conjunto solução é dado por: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= {5}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427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26592" y="647653"/>
            <a:ext cx="11265408" cy="5415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3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a equação t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4 e verifique se t = 2 ou t = –2 são soluções da equação.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maneira análoga, devemos substituir o valor de t na equação, entretanto, observe que temos dois valores para a incógnita e que, portanto, devemos realizar a verificação em duas etapas.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Etapa 1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Para t = 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t-BR" baseline="30000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baseline="30000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7AE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=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Etapa 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Para t = –2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t-BR" baseline="30000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b="1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16A08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=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Veja para t = 2 e t = – 2 encontramos uma identidade, portanto, esses dois valores são soluções da equação. Assim, podemos dizer que o conjunto solução é: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= {2, –2}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783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80288" y="214767"/>
            <a:ext cx="11082528" cy="3976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resolver uma equação?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resolvermos uma equação, devemos estudar os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métodos utilizados em cada tipo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isto é, para cada tipo de equação, existe um método diferente para determinar-se as possíveis raízes. Entretanto todos esses métodos são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derivados do princípio da equivalência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com ele é possível resolver os principais tipos de equação.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Princípio da equivalência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Segundo princípio da equivalência, podemos operar livremente em um dos lados de uma igualdade desde que façamos o mesmo do outro lado da igualdade. Para melhorar o entendimento, nomearemos esses lados.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https://s3.static.brasilescola.uol.com.br/be/2020/05/membros-de-uma-equaca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296" y="4190920"/>
            <a:ext cx="4852416" cy="1268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0597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77952" y="642185"/>
            <a:ext cx="11301984" cy="5384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Portanto, o princípio da equivalência afirma que é possível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operar-se no primeiro membro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livremente desde que a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mesma operação seja feita no segundo membro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fim de verificar o princípio da equivalência, considere a seguinte igualdade: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= 5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Agora, vamos </a:t>
            </a:r>
            <a:r>
              <a:rPr lang="pt-BR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adicionar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em ambos os lados o número 7, e observe que a igualdade ainda será verdadeira: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=5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5 </a:t>
            </a:r>
            <a:r>
              <a:rPr lang="pt-BR" b="1" dirty="0" smtClean="0">
                <a:solidFill>
                  <a:srgbClr val="2980B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+ 7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5 </a:t>
            </a:r>
            <a:r>
              <a:rPr lang="pt-BR" b="1" dirty="0" smtClean="0">
                <a:solidFill>
                  <a:srgbClr val="2980B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+ 7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= 12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Vamos agora </a:t>
            </a:r>
            <a:r>
              <a:rPr lang="pt-BR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subtrair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10 em ambos os lados da igualdade, observe novamente que a igualdade ainda será verdadeira: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= 12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12 </a:t>
            </a:r>
            <a:r>
              <a:rPr lang="pt-BR" b="1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10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12 </a:t>
            </a:r>
            <a:r>
              <a:rPr lang="pt-BR" b="1" dirty="0" smtClean="0">
                <a:solidFill>
                  <a:srgbClr val="8E44A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10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= 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Veja que podemos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multiplicar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ou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dividir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 elevar a uma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potência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ou até mesmo extrair uma </a:t>
            </a:r>
            <a:r>
              <a:rPr lang="pt-BR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raiz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desde que seja feita no primeiro e segundo membro, a igualdade sempre se manterá verdadeira.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13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77952" y="384588"/>
            <a:ext cx="11460480" cy="3775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resolver uma equação, devemos utilizar esse princípio unido ao conhecimento das operações citadas. A fim de facilitarmos o desenvolvimento das equações, vamos omitir a operação feita no primeiro membro, sendo equivalente dizer que estamos passando o número para o outro membro, trocando o sinal pelo oposto.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ideia para determinar-se a solução de uma equação é sempre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isolar a incógnita utilizando-se o princípio da equivalência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veja: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Exemplo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Utilizando o princípio da equivalência, determine o conjunto solução da equação 2x – 4 = 8 sabendo que o conjunto universo é dado por: U = </a:t>
            </a:r>
            <a:r>
              <a:rPr lang="pt-BR" dirty="0" smtClean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ℝ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2x – 4 = 8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resolvermos uma equação polinomial do primeiro grau, devemos deixar a incógnita no primeiro membro isolada. Para isso, tiraremos o número –4 do primeiro membro, somando 4 a ambos os lados, uma vez que – 4 + 4 = 0.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60192" y="4160109"/>
            <a:ext cx="6096000" cy="11224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2x – 4 = 8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2x – 4</a:t>
            </a:r>
            <a:r>
              <a:rPr lang="pt-BR" dirty="0" smtClean="0">
                <a:solidFill>
                  <a:srgbClr val="E74C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b="1" dirty="0" smtClean="0">
                <a:solidFill>
                  <a:srgbClr val="E74C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+ 4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8</a:t>
            </a:r>
            <a:r>
              <a:rPr lang="pt-BR" dirty="0" smtClean="0">
                <a:solidFill>
                  <a:srgbClr val="E74C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b="1" dirty="0" smtClean="0">
                <a:solidFill>
                  <a:srgbClr val="E74C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2x = 12</a:t>
            </a:r>
          </a:p>
        </p:txBody>
      </p:sp>
      <p:sp>
        <p:nvSpPr>
          <p:cNvPr id="4" name="Retângulo 3"/>
          <p:cNvSpPr/>
          <p:nvPr/>
        </p:nvSpPr>
        <p:spPr>
          <a:xfrm>
            <a:off x="1304544" y="5458891"/>
            <a:ext cx="1032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Veja que realizar esse processo é equivalente a simplesmente passar o número 4 com sinal oposto.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656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24128" y="632123"/>
            <a:ext cx="105460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Assim, para isolarmos a incógnita x, vamos passar o número 2 para o segundo membro, uma vez que ele está multiplicando o x. (Lembre-se: a operação inversa da multiplicação é a divisão). Seria o mesmo que dividir ambos os lados por 2.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s3.static.brasilescola.uol.com.br/be/2020/05/1-solucao-exemplo-4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04" y="2386448"/>
            <a:ext cx="1584960" cy="18685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2157984" y="4771586"/>
            <a:ext cx="6096000" cy="8261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Portanto, o conjunto solução é dado por: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= {6}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790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tângulo 1"/>
              <p:cNvSpPr/>
              <p:nvPr/>
            </p:nvSpPr>
            <p:spPr>
              <a:xfrm>
                <a:off x="1146048" y="511449"/>
                <a:ext cx="9217152" cy="9457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00100" lvl="1" indent="-342900" algn="just">
                  <a:lnSpc>
                    <a:spcPct val="107000"/>
                  </a:lnSpc>
                  <a:buSzPts val="1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:r>
                  <a:rPr lang="pt-BR" b="1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 5</a:t>
                </a:r>
              </a:p>
              <a:p>
                <a:r>
                  <a:rPr lang="pt-BR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Resolva 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t-BR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pt-BR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+5</m:t>
                        </m:r>
                      </m:sup>
                    </m:sSup>
                  </m:oMath>
                </a14:m>
                <a:r>
                  <a:rPr lang="pt-BR" dirty="0" smtClean="0"/>
                  <a:t> = 128, </a:t>
                </a:r>
                <a:r>
                  <a:rPr lang="pt-BR" dirty="0"/>
                  <a:t>sabendo que o conjunto universo é dado por U = ℝ.</a:t>
                </a:r>
              </a:p>
              <a:p>
                <a:endParaRPr lang="pt-BR" dirty="0"/>
              </a:p>
            </p:txBody>
          </p:sp>
        </mc:Choice>
        <mc:Fallback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048" y="511449"/>
                <a:ext cx="9217152" cy="945772"/>
              </a:xfrm>
              <a:prstGeom prst="rect">
                <a:avLst/>
              </a:prstGeom>
              <a:blipFill rotWithShape="0">
                <a:blip r:embed="rId2"/>
                <a:stretch>
                  <a:fillRect l="-529" t="-38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ângulo 3"/>
          <p:cNvSpPr/>
          <p:nvPr/>
        </p:nvSpPr>
        <p:spPr>
          <a:xfrm>
            <a:off x="1146048" y="1157076"/>
            <a:ext cx="1072896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resolver a equação exponencial, vamos, primeiro, utilizar a seguinte </a:t>
            </a:r>
            <a:r>
              <a:rPr lang="pt-BR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propriedade da potenciação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0204704" y="1187304"/>
            <a:ext cx="227990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b="1" baseline="300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b="1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n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</a:t>
            </a:r>
            <a:r>
              <a:rPr lang="pt-BR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b="1" baseline="300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· </a:t>
            </a:r>
            <a:r>
              <a:rPr lang="pt-BR" b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b="1" baseline="300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46048" y="1545772"/>
            <a:ext cx="9851136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Usaremos também o fato de que 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4 e 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32.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x+5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128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· 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128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· 32 = 128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que é possível dividir ambos os lados por 32, ou seja, passar o número 32 para o segundo membro dividindo.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 descr="https://s1.static.brasilescola.uol.com.br/be/2020/05/exemplo-5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935" y="3416284"/>
            <a:ext cx="1319593" cy="137630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938784" y="4792587"/>
            <a:ext cx="11740896" cy="241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Assim temos que: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 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= 2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único valor de x que satisfaz a igualdade é o número 2, portanto, x = 2 e o conjunto solução é dado por: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= {2}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663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31520" y="851757"/>
            <a:ext cx="10984992" cy="494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Página 37 – exercício 12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No estacionamento de um shopping, constatou-se, em determinado horário, que havia 175 veículos entre motos e carros. Se o número total de rodas nesses veículos, sem considerar os estepes, é igual a 400, quantas são as motos e quantos são os carros?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Solução: 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carros = x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motos = 175 – x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rodas de carros = 4x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rodas de motos = 2(175 – x)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Podemos dizer que: 4x + 2(175 – x) = 400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4x + 350 – 2x = 400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4x – 2x = 400 – 350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2x = 50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= 50/2 =&gt; x = 25. Então no estacionamento havia 25 carros e 150 motos, pois 175 – 25 =&gt; 150.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373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87552" y="67551"/>
            <a:ext cx="10290048" cy="6790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Página 38 – exercício 14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soma de três número consecutivos é 495. Quais são esses números?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Solução: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primeiro número = x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segundo número = x + 1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+mj-lt"/>
              <a:buAutoNum type="alphaLcParenR"/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terceiro número = x + 1 + 1, ou seja x + 2.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200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Vamos somá-los e igualá-los a 495, conforme o enunciado: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200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+ x + 1 + x + 2 = 495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200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3x + 3 = 495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200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3x = 495 – 3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200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3x = 492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200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= 492/3 =&gt; x = 164, portanto os números são: 164, 165 e 166.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778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29477"/>
            <a:ext cx="12045696" cy="6424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/>
            <a:r>
              <a:rPr lang="pt-BR" sz="2000" b="1" spc="-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ATIVIDADES</a:t>
            </a:r>
            <a:endParaRPr lang="pt-B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0510" indent="629920" algn="just"/>
            <a:r>
              <a:rPr lang="pt-BR" spc="-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Após a leitura atenta dos enunciados teóricos acima, assista os vídeos abaixo recomendados, resolvendo, posteriormente, os exercícios/atividades constantes das páginas 36 a 41 – com exceção do exercício 5 da página 41, do volume 3 da apostila do Sistema Aprende Brasil da Editora Positivo direcionada ao 7º Ano.</a:t>
            </a:r>
            <a:endParaRPr lang="pt-B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Lembre-se: todas as atividades aqui citadas serão avaliadas, por isso, é IMPRESCINDÍVEL que, após feitas, sejam encaminhadas – obrigatoriamente - para o aplicativo Google </a:t>
            </a:r>
            <a:r>
              <a:rPr lang="pt-BR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/Sala de Aula.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Para auxiliar nesse processo de aprendizagem, anexamos as vídeo-aulas sobre Linguagem Algébrica e Linguagem Algébrica – Atividade, Resolução de Equações – Atividades e Resolução de Equações, editadas pelo Sistema Aprende Brasil da Editora Positivo, cujos endereços eletrônicos são os seguintes: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https://youtu.be/eKsoLs-6EEY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https://youtu.be/KwJpvZ2j6G8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350645" algn="just">
              <a:lnSpc>
                <a:spcPct val="107000"/>
              </a:lnSpc>
              <a:spcAft>
                <a:spcPts val="1800"/>
              </a:spcAft>
            </a:pPr>
            <a:r>
              <a:rPr lang="pt-BR" u="sng" dirty="0" smtClean="0">
                <a:solidFill>
                  <a:srgbClr val="0563C1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https://youtu.be/1VcqYFQrBbs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350645" algn="just">
              <a:lnSpc>
                <a:spcPct val="107000"/>
              </a:lnSpc>
              <a:spcAft>
                <a:spcPts val="1800"/>
              </a:spcAft>
            </a:pPr>
            <a:r>
              <a:rPr lang="pt-BR" u="sng" dirty="0" smtClean="0">
                <a:solidFill>
                  <a:srgbClr val="0563C1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https://youtu.be/z0eFBgI4vog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179070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Quaisquer dúvidas e/ou questionamentos poderão ser feitos em qualquer um dos endereços eletrônicos abaixo: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608330">
              <a:lnSpc>
                <a:spcPct val="107000"/>
              </a:lnSpc>
              <a:spcBef>
                <a:spcPts val="10"/>
              </a:spcBef>
              <a:spcAft>
                <a:spcPts val="0"/>
              </a:spcAft>
            </a:pP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0410" indent="608330">
              <a:lnSpc>
                <a:spcPct val="107000"/>
              </a:lnSpc>
              <a:spcAft>
                <a:spcPts val="0"/>
              </a:spcAft>
            </a:pP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WhatsApp – 49 9972 4950, ou e-mail </a:t>
            </a:r>
            <a:r>
              <a:rPr lang="pt-PT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cesardacol@iomere.edu.sc.gov.br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3629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674</Words>
  <Application>Microsoft Office PowerPoint</Application>
  <PresentationFormat>Widescreen</PresentationFormat>
  <Paragraphs>191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Helvetica</vt:lpstr>
      <vt:lpstr>Symbol</vt:lpstr>
      <vt:lpstr>Times New Roman</vt:lpstr>
      <vt:lpstr>Tema do Office</vt:lpstr>
      <vt:lpstr>LINGUAGEM ALGÉBRICA E RESOLUÇÃO DE EQUAÇÕES DO 1º GRAU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LINGUAGEM ALGÉBRICA E RESOLUÇÃO DE EQUAÇÕES DO 1º GRAU</dc:title>
  <dc:creator>Dacol</dc:creator>
  <cp:lastModifiedBy>Dacol</cp:lastModifiedBy>
  <cp:revision>29</cp:revision>
  <dcterms:created xsi:type="dcterms:W3CDTF">2020-11-09T14:00:35Z</dcterms:created>
  <dcterms:modified xsi:type="dcterms:W3CDTF">2020-11-09T18:04:50Z</dcterms:modified>
</cp:coreProperties>
</file>