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60" r:id="rId18"/>
  </p:sldIdLst>
  <p:sldSz cx="12192000" cy="685800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00796AE1-E706-49E7-8B1B-8E46C3346931}">
          <p14:sldIdLst>
            <p14:sldId id="256"/>
            <p14:sldId id="277"/>
            <p14:sldId id="257"/>
          </p14:sldIdLst>
        </p14:section>
        <p14:section name="Seção sem Título" id="{F0F7454F-B6C3-47E8-8A85-C010929CDAAC}">
          <p14:sldIdLst>
            <p14:sldId id="258"/>
            <p14:sldId id="259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41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7720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714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4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2014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633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0021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6827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6454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58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197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C5316-DFC8-4993-AD88-E38C3F1F1505}" type="datetimeFigureOut">
              <a:rPr lang="pt-BR" smtClean="0"/>
              <a:t>24/02/2022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0AECD-54D4-4236-AF25-DAE2E5728F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17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.doc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D4391B9-ED89-4C1A-A62C-F728838C1EF2}"/>
              </a:ext>
            </a:extLst>
          </p:cNvPr>
          <p:cNvSpPr txBox="1">
            <a:spLocks/>
          </p:cNvSpPr>
          <p:nvPr/>
        </p:nvSpPr>
        <p:spPr>
          <a:xfrm>
            <a:off x="1842052" y="2842936"/>
            <a:ext cx="9833113" cy="24579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  <a:t>AUDIÊNCIA PÚBLICA</a:t>
            </a:r>
            <a:b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  <a:t>PARA AVALIAÇÃO DO CUMPRIMENTO</a:t>
            </a:r>
            <a:b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3800" b="1" cap="all">
                <a:latin typeface="Arial" panose="020B0604020202020204" pitchFamily="34" charset="0"/>
                <a:ea typeface="Times New Roman" panose="02020603050405020304" pitchFamily="18" charset="0"/>
              </a:rPr>
              <a:t>DAS METAS FISCAIS</a:t>
            </a:r>
            <a:br>
              <a:rPr lang="pt-BR" sz="4000" b="1" cap="all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sz="4000" dirty="0"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3A4B8E8A-FE42-4836-8AD2-DC073674AD62}"/>
              </a:ext>
            </a:extLst>
          </p:cNvPr>
          <p:cNvSpPr txBox="1">
            <a:spLocks/>
          </p:cNvSpPr>
          <p:nvPr/>
        </p:nvSpPr>
        <p:spPr>
          <a:xfrm>
            <a:off x="4465983" y="5033100"/>
            <a:ext cx="6718852" cy="771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600" b="1" cap="all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3º Quadrimestre/2021</a:t>
            </a:r>
            <a:endParaRPr lang="pt-BR" sz="3600" b="1" cap="all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6241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421FF231-76D8-42CE-A43B-B393FECE95CC}"/>
              </a:ext>
            </a:extLst>
          </p:cNvPr>
          <p:cNvSpPr txBox="1">
            <a:spLocks/>
          </p:cNvSpPr>
          <p:nvPr/>
        </p:nvSpPr>
        <p:spPr>
          <a:xfrm>
            <a:off x="2226366" y="2141537"/>
            <a:ext cx="9127434" cy="342437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Execução Orçamentária;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Metas Arrecadação;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Cronograma de Desembolso;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Aplicação de Recursos em Saúde (15%);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Aplicação de Recursos em Educação (25%);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Aplicação dos Recursos Recebidos do FUNDEB (70%);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Despesas com Pessoal;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400" dirty="0"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Ações de Investimentos Previstas na LDO e LOA.</a:t>
            </a:r>
          </a:p>
          <a:p>
            <a:endParaRPr lang="pt-BR" dirty="0">
              <a:latin typeface="Georgia" panose="02040502050405020303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AF733B5-E1E3-46B3-99E7-D421BE0C3EB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TEMAS A SEREM APRESENTADOS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9943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421FF231-76D8-42CE-A43B-B393FECE95CC}"/>
              </a:ext>
            </a:extLst>
          </p:cNvPr>
          <p:cNvSpPr txBox="1">
            <a:spLocks/>
          </p:cNvSpPr>
          <p:nvPr/>
        </p:nvSpPr>
        <p:spPr>
          <a:xfrm>
            <a:off x="2226366" y="2141537"/>
            <a:ext cx="9127434" cy="342437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latin typeface="Georgia" panose="02040502050405020303" pitchFamily="18" charset="0"/>
                <a:ea typeface="Times New Roman" panose="02020603050405020304" pitchFamily="18" charset="0"/>
              </a:rPr>
              <a:t>Lei Complementar n°101, de 04 de Maio de 2000, Art. 9°, § </a:t>
            </a:r>
            <a:r>
              <a:rPr lang="pt-BR">
                <a:latin typeface="Georgia" panose="02040502050405020303" pitchFamily="18" charset="0"/>
                <a:ea typeface="Times New Roman" panose="02020603050405020304" pitchFamily="18" charset="0"/>
              </a:rPr>
              <a:t>4°.</a:t>
            </a:r>
            <a:endParaRPr lang="pt-BR" dirty="0"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t-BR" dirty="0">
                <a:latin typeface="Georgia" panose="02040502050405020303" pitchFamily="18" charset="0"/>
                <a:ea typeface="Times New Roman" panose="02020603050405020304" pitchFamily="18" charset="0"/>
              </a:rPr>
              <a:t>§ 4º - Até o final dos meses de Maio, Setembro e Fevereiro, o Poder Executivo demonstrará e avaliará o cumprimento das metas fiscais de cada quadrimestre, em Audiência Pública. </a:t>
            </a:r>
            <a:endParaRPr lang="pt-BR" dirty="0">
              <a:latin typeface="Georgia" panose="02040502050405020303" pitchFamily="18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AF733B5-E1E3-46B3-99E7-D421BE0C3EB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exigência legal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086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EC8F32EA-5366-4A8C-B9B7-F4803421C66F}"/>
              </a:ext>
            </a:extLst>
          </p:cNvPr>
          <p:cNvSpPr txBox="1">
            <a:spLocks/>
          </p:cNvSpPr>
          <p:nvPr/>
        </p:nvSpPr>
        <p:spPr>
          <a:xfrm>
            <a:off x="1683026" y="186879"/>
            <a:ext cx="9816548" cy="122513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40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4000" b="1" dirty="0">
                <a:latin typeface="Arial" panose="020B0604020202020204" pitchFamily="34" charset="0"/>
                <a:ea typeface="Calibri" panose="020F0502020204030204" pitchFamily="34" charset="0"/>
              </a:rPr>
              <a:t>RECEITA ORÇAMENTÁRIA</a:t>
            </a:r>
            <a:endParaRPr lang="pt-BR" sz="4000" b="1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EEF8963-E488-43D8-9E4A-03B9116F22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864640"/>
              </p:ext>
            </p:extLst>
          </p:nvPr>
        </p:nvGraphicFramePr>
        <p:xfrm>
          <a:off x="838200" y="2168800"/>
          <a:ext cx="10515600" cy="1677162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3713546458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198493627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Arrecada em Exercícios Anteriores</a:t>
                      </a:r>
                      <a:endParaRPr lang="pt-BR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2435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Exercício</a:t>
                      </a: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Valores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550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18.214.061,93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5154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20.474.781,64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72758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22.177.741,29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278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25.856.737,88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917131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D914315A-EBDA-4153-BFA8-D9984E17A1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886527"/>
              </p:ext>
            </p:extLst>
          </p:nvPr>
        </p:nvGraphicFramePr>
        <p:xfrm>
          <a:off x="838200" y="4263985"/>
          <a:ext cx="10515600" cy="879348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2979009608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290899199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Receita Arrecadada até 3º Quadrimestre/2021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42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Receita Orçamentária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25.924.039,65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54647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2.160.336,64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868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499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DDE7D21-6B52-4695-8123-0943ED2DA881}"/>
              </a:ext>
            </a:extLst>
          </p:cNvPr>
          <p:cNvSpPr txBox="1">
            <a:spLocks/>
          </p:cNvSpPr>
          <p:nvPr/>
        </p:nvSpPr>
        <p:spPr>
          <a:xfrm>
            <a:off x="1003265" y="13155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DESPESA ORÇAMENTÁRIA</a:t>
            </a:r>
            <a:endParaRPr lang="pt-BR" sz="2800" b="1" dirty="0"/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80CE1CBE-A148-4CF2-9992-E20637E876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286731"/>
              </p:ext>
            </p:extLst>
          </p:nvPr>
        </p:nvGraphicFramePr>
        <p:xfrm>
          <a:off x="1131887" y="2223983"/>
          <a:ext cx="9928225" cy="193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Document" r:id="rId4" imgW="9928362" imgH="1934225" progId="Word.Document.12">
                  <p:embed/>
                </p:oleObj>
              </mc:Choice>
              <mc:Fallback>
                <p:oleObj name="Document" r:id="rId4" imgW="9928362" imgH="193422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1887" y="2223983"/>
                        <a:ext cx="9928225" cy="193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F20F5AF-410A-477B-973D-E6A96D7FBE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722114"/>
              </p:ext>
            </p:extLst>
          </p:nvPr>
        </p:nvGraphicFramePr>
        <p:xfrm>
          <a:off x="1131887" y="4157558"/>
          <a:ext cx="9928225" cy="879348"/>
        </p:xfrm>
        <a:graphic>
          <a:graphicData uri="http://schemas.openxmlformats.org/drawingml/2006/table">
            <a:tbl>
              <a:tblPr firstRow="1" firstCol="1" bandRow="1"/>
              <a:tblGrid>
                <a:gridCol w="4467701">
                  <a:extLst>
                    <a:ext uri="{9D8B030D-6E8A-4147-A177-3AD203B41FA5}">
                      <a16:colId xmlns:a16="http://schemas.microsoft.com/office/drawing/2014/main" val="105640549"/>
                    </a:ext>
                  </a:extLst>
                </a:gridCol>
                <a:gridCol w="2730262">
                  <a:extLst>
                    <a:ext uri="{9D8B030D-6E8A-4147-A177-3AD203B41FA5}">
                      <a16:colId xmlns:a16="http://schemas.microsoft.com/office/drawing/2014/main" val="2147537675"/>
                    </a:ext>
                  </a:extLst>
                </a:gridCol>
                <a:gridCol w="2730262">
                  <a:extLst>
                    <a:ext uri="{9D8B030D-6E8A-4147-A177-3AD203B41FA5}">
                      <a16:colId xmlns:a16="http://schemas.microsoft.com/office/drawing/2014/main" val="3542242241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Despesa até 3º Quadrimestre/2021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8646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Despesa Orçamentária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21.024.315,40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19.801.011,57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538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1.752.026,28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1.650.084,30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094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891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06C0714-A0AC-40A7-9DF8-B60060C0D165}"/>
              </a:ext>
            </a:extLst>
          </p:cNvPr>
          <p:cNvSpPr txBox="1">
            <a:spLocks/>
          </p:cNvSpPr>
          <p:nvPr/>
        </p:nvSpPr>
        <p:spPr>
          <a:xfrm>
            <a:off x="1408043" y="72887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RECEITA CORRENTE LÍQUIDA</a:t>
            </a:r>
            <a:endParaRPr lang="pt-BR" sz="28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0A399A9-7DEE-4DF3-A704-867DC526826F}"/>
              </a:ext>
            </a:extLst>
          </p:cNvPr>
          <p:cNvSpPr txBox="1"/>
          <p:nvPr/>
        </p:nvSpPr>
        <p:spPr>
          <a:xfrm>
            <a:off x="1702903" y="904952"/>
            <a:ext cx="992587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É o somatório das receitas tributárias, de contribuições, patrimoniais, industriais, agropecuárias, de serviços, transferências correntes e outras receitas também correntes, deduzidos</a:t>
            </a:r>
            <a:r>
              <a:rPr lang="pt-BR" sz="1800" dirty="0">
                <a:latin typeface="Arial" panose="020B0604020202020204" pitchFamily="34" charset="0"/>
                <a:ea typeface="Times New Roman" panose="02020603050405020304" pitchFamily="18" charset="0"/>
              </a:rPr>
              <a:t> nos m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unicípios, a contribuição dos servidores para o custeio do seu sistema de previdência e assistência social e as receitas provenientes da compensação financeira citada no § 9º do Art. 201 da Constituição</a:t>
            </a:r>
            <a:r>
              <a:rPr lang="pt-BR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3870EC00-F503-4710-83CB-14E30F277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309662"/>
              </p:ext>
            </p:extLst>
          </p:nvPr>
        </p:nvGraphicFramePr>
        <p:xfrm>
          <a:off x="838200" y="2590419"/>
          <a:ext cx="10515600" cy="1677162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4135282888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5421470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Receita Corrente Líquida (RCL) Arrecadada em Exercícios Anteriores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201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Exercício</a:t>
                      </a: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Valores</a:t>
                      </a: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519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16.636.417,48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048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18.166.571,93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263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20.853.907,89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380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21.283.840,47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4331319"/>
                  </a:ext>
                </a:extLst>
              </a:tr>
            </a:tbl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B4FC66A-5B03-438C-A731-134F6CBAEC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04332"/>
              </p:ext>
            </p:extLst>
          </p:nvPr>
        </p:nvGraphicFramePr>
        <p:xfrm>
          <a:off x="838200" y="4475720"/>
          <a:ext cx="10515600" cy="879348"/>
        </p:xfrm>
        <a:graphic>
          <a:graphicData uri="http://schemas.openxmlformats.org/drawingml/2006/table">
            <a:tbl>
              <a:tblPr firstRow="1" firstCol="1" bandRow="1"/>
              <a:tblGrid>
                <a:gridCol w="4732020">
                  <a:extLst>
                    <a:ext uri="{9D8B030D-6E8A-4147-A177-3AD203B41FA5}">
                      <a16:colId xmlns:a16="http://schemas.microsoft.com/office/drawing/2014/main" val="34428526"/>
                    </a:ext>
                  </a:extLst>
                </a:gridCol>
                <a:gridCol w="5783580">
                  <a:extLst>
                    <a:ext uri="{9D8B030D-6E8A-4147-A177-3AD203B41FA5}">
                      <a16:colId xmlns:a16="http://schemas.microsoft.com/office/drawing/2014/main" val="277053074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Receita Corrente Líquida Arrecadada até 3º Quadrimestre/2021</a:t>
                      </a:r>
                      <a:endParaRPr lang="pt-BR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5075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Receita Corrente Líquida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25.061.049,68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7325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Média Mensal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2.088.420,81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596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13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F34E4044-74E1-4A3C-95FE-D5CC3A9EFC6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execução orçamentária</a:t>
            </a:r>
            <a:br>
              <a:rPr lang="pt-BR" sz="18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1E07FAEF-7A5C-46B0-B8C1-85D1BBEE96E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30617" y="2055813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47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9D0EEEA-43B9-49B1-A193-AC17B5E593F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cap="al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pt-BR" sz="2800" b="1" cap="all" dirty="0">
                <a:latin typeface="Arial" panose="020B0604020202020204" pitchFamily="34" charset="0"/>
                <a:ea typeface="Times New Roman" panose="02020603050405020304" pitchFamily="18" charset="0"/>
              </a:rPr>
              <a:t>metas de arrecadação</a:t>
            </a:r>
            <a:br>
              <a:rPr lang="pt-BR" sz="18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0B38FD9D-80E9-4E9C-99A9-5EF7646D4B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30617" y="1691322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21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DEB257EA-AE6C-4EE5-BC41-7CD77B868F9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CRONOGRAMA DE DESEMBOLSO</a:t>
            </a:r>
            <a:endParaRPr lang="pt-BR" sz="2800" b="1" dirty="0"/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AC51C58C-3670-4409-8868-1AB80EF3233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30617" y="2327426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1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8EFAC1D-0F95-4190-A523-2F896F5E00D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PERCENTUAL APLICADO EM SAÚDE (15%)</a:t>
            </a:r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902BDD8B-5D3E-4E75-93E2-4DA8EE30F09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30617" y="1691322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85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29367E9E-2071-4214-BE99-B329706BA1E3}"/>
              </a:ext>
            </a:extLst>
          </p:cNvPr>
          <p:cNvSpPr txBox="1">
            <a:spLocks/>
          </p:cNvSpPr>
          <p:nvPr/>
        </p:nvSpPr>
        <p:spPr>
          <a:xfrm>
            <a:off x="1333500" y="52704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dirty="0">
                <a:latin typeface="Arial" panose="020B0604020202020204" pitchFamily="34" charset="0"/>
                <a:cs typeface="Arial" panose="020B0604020202020204" pitchFamily="34" charset="0"/>
              </a:rPr>
              <a:t>PERCENTUAL APLICADO EM EDUCAÇÃO (25%)</a:t>
            </a:r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2AF3CFF2-60E3-4E01-AAED-E9F4F6E7A84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30617" y="2221409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151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11802055-F93F-4C31-ABC0-0F6C50F0E476}"/>
              </a:ext>
            </a:extLst>
          </p:cNvPr>
          <p:cNvSpPr txBox="1">
            <a:spLocks/>
          </p:cNvSpPr>
          <p:nvPr/>
        </p:nvSpPr>
        <p:spPr>
          <a:xfrm>
            <a:off x="1333500" y="365125"/>
            <a:ext cx="10020300" cy="131790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  <a:t>APLICAÇÃO DE 70% </a:t>
            </a:r>
            <a:b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  <a:t>DOS RECURSOS DO FUNDEB </a:t>
            </a:r>
            <a:b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en-US" sz="2800" b="1">
                <a:latin typeface="Arial" panose="020B0604020202020204" pitchFamily="34" charset="0"/>
                <a:ea typeface="Calibri" panose="020F0502020204030204" pitchFamily="34" charset="0"/>
              </a:rPr>
              <a:t>NA REMUNERAÇÃO DOS PROFISSIONAIS DO MAGISTÉRIO</a:t>
            </a:r>
            <a:endParaRPr lang="pt-BR" sz="2800" b="1" dirty="0"/>
          </a:p>
        </p:txBody>
      </p:sp>
      <p:pic>
        <p:nvPicPr>
          <p:cNvPr id="5" name="Filename hint" descr="Alternative text">
            <a:extLst>
              <a:ext uri="{FF2B5EF4-FFF2-40B4-BE49-F238E27FC236}">
                <a16:creationId xmlns:a16="http://schemas.microsoft.com/office/drawing/2014/main" id="{AE63C67D-2A79-413D-B791-9B060EC8218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30617" y="2181653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98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93002176-F895-4531-A9D4-498FEE0C9C0F}"/>
              </a:ext>
            </a:extLst>
          </p:cNvPr>
          <p:cNvSpPr txBox="1">
            <a:spLocks/>
          </p:cNvSpPr>
          <p:nvPr/>
        </p:nvSpPr>
        <p:spPr>
          <a:xfrm>
            <a:off x="1333500" y="166342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DESPESAS COM PESSOAL DO PODER EXECUTIVO (54%)</a:t>
            </a:r>
            <a:endParaRPr lang="pt-BR" sz="2800" b="1" dirty="0"/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E87BC931-C9F6-4AFE-9E34-C4F242379E5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30617" y="2274418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67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ECC2B65-85C4-4276-965E-518794DFE456}"/>
              </a:ext>
            </a:extLst>
          </p:cNvPr>
          <p:cNvSpPr txBox="1"/>
          <p:nvPr/>
        </p:nvSpPr>
        <p:spPr>
          <a:xfrm>
            <a:off x="2199861" y="630992"/>
            <a:ext cx="80705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DESPESAS COM PESSOAL DO PODER LEGISLATIVO (6%)</a:t>
            </a:r>
            <a:endParaRPr lang="pt-BR" sz="2000" dirty="0"/>
          </a:p>
        </p:txBody>
      </p:sp>
      <p:pic>
        <p:nvPicPr>
          <p:cNvPr id="5" name="Filename hint" descr="Alternative text">
            <a:extLst>
              <a:ext uri="{FF2B5EF4-FFF2-40B4-BE49-F238E27FC236}">
                <a16:creationId xmlns:a16="http://schemas.microsoft.com/office/drawing/2014/main" id="{4B041FEF-4F19-44FA-BDFE-C3787E8FD9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69764" y="2062383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295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AC45BD71-9531-4114-A7E2-DEDD1DD6C5D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Calibri" panose="020F0502020204030204" pitchFamily="34" charset="0"/>
              </a:rPr>
              <a:t>DESPESAS COM PESSOAL CONSOLIDADO (60%)</a:t>
            </a:r>
            <a:endParaRPr lang="pt-BR" sz="2800" b="1" dirty="0"/>
          </a:p>
        </p:txBody>
      </p:sp>
      <p:pic>
        <p:nvPicPr>
          <p:cNvPr id="6" name="Filename hint" descr="Alternative text">
            <a:extLst>
              <a:ext uri="{FF2B5EF4-FFF2-40B4-BE49-F238E27FC236}">
                <a16:creationId xmlns:a16="http://schemas.microsoft.com/office/drawing/2014/main" id="{1FC8378C-3F6A-452A-9D62-1DAFA14ACD3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30617" y="2380435"/>
            <a:ext cx="9930765" cy="347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01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4CD04B32-77B9-45A1-AC0B-726137549360}"/>
              </a:ext>
            </a:extLst>
          </p:cNvPr>
          <p:cNvSpPr txBox="1">
            <a:spLocks/>
          </p:cNvSpPr>
          <p:nvPr/>
        </p:nvSpPr>
        <p:spPr>
          <a:xfrm>
            <a:off x="3091070" y="683177"/>
            <a:ext cx="8093765" cy="1325563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cap="all">
                <a:latin typeface="Arial" panose="020B0604020202020204" pitchFamily="34" charset="0"/>
                <a:ea typeface="Times New Roman" panose="02020603050405020304" pitchFamily="18" charset="0"/>
              </a:rPr>
              <a:t>ACOMPANHAMENTO DAS AÇÕES DE</a:t>
            </a:r>
            <a:br>
              <a:rPr lang="pt-BR" sz="2800" b="1" cap="all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pt-BR" sz="2800" b="1" cap="all">
                <a:latin typeface="Arial" panose="020B0604020202020204" pitchFamily="34" charset="0"/>
                <a:ea typeface="Times New Roman" panose="02020603050405020304" pitchFamily="18" charset="0"/>
              </a:rPr>
              <a:t>INVESTIMENTOS PREVISTAS NA LDO E LOA</a:t>
            </a:r>
            <a:br>
              <a:rPr lang="pt-BR" sz="1800" b="1" cap="all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t-BR" dirty="0"/>
          </a:p>
        </p:txBody>
      </p:sp>
      <p:graphicFrame>
        <p:nvGraphicFramePr>
          <p:cNvPr id="6" name="Tabela 8">
            <a:extLst>
              <a:ext uri="{FF2B5EF4-FFF2-40B4-BE49-F238E27FC236}">
                <a16:creationId xmlns:a16="http://schemas.microsoft.com/office/drawing/2014/main" id="{7DFDF3B8-F57D-4191-A84D-48167738E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92301"/>
              </p:ext>
            </p:extLst>
          </p:nvPr>
        </p:nvGraphicFramePr>
        <p:xfrm>
          <a:off x="3287643" y="2008740"/>
          <a:ext cx="703248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244">
                  <a:extLst>
                    <a:ext uri="{9D8B030D-6E8A-4147-A177-3AD203B41FA5}">
                      <a16:colId xmlns:a16="http://schemas.microsoft.com/office/drawing/2014/main" val="1897952171"/>
                    </a:ext>
                  </a:extLst>
                </a:gridCol>
                <a:gridCol w="3516244">
                  <a:extLst>
                    <a:ext uri="{9D8B030D-6E8A-4147-A177-3AD203B41FA5}">
                      <a16:colId xmlns:a16="http://schemas.microsoft.com/office/drawing/2014/main" val="4077084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Classificação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3600" dirty="0"/>
                        <a:t>Valor (R$)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1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Previsão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3600" dirty="0"/>
                        <a:t>21.380.000,00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23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Suplementações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4.734.476,55 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val="268720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dirty="0"/>
                        <a:t>Anulações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1.371.377,57 </a:t>
                      </a:r>
                    </a:p>
                  </a:txBody>
                  <a:tcPr marL="63500" marR="63500" marT="12700" marB="12700" anchor="ctr"/>
                </a:tc>
                <a:extLst>
                  <a:ext uri="{0D108BD9-81ED-4DB2-BD59-A6C34878D82A}">
                    <a16:rowId xmlns:a16="http://schemas.microsoft.com/office/drawing/2014/main" val="398619241"/>
                  </a:ext>
                </a:extLst>
              </a:tr>
              <a:tr h="608343">
                <a:tc>
                  <a:txBody>
                    <a:bodyPr/>
                    <a:lstStyle/>
                    <a:p>
                      <a:r>
                        <a:rPr lang="pt-BR" sz="3600" dirty="0"/>
                        <a:t>Execução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21.024.315,40 </a:t>
                      </a:r>
                      <a:endParaRPr lang="pt-BR" sz="3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2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600" b="1" dirty="0"/>
                        <a:t>Saldo Atual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3.718.783,58 </a:t>
                      </a:r>
                      <a:endParaRPr lang="pt-BR" sz="3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328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462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8907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366</Words>
  <Application>Microsoft Office PowerPoint</Application>
  <PresentationFormat>Widescreen</PresentationFormat>
  <Paragraphs>91</Paragraphs>
  <Slides>17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Georgia</vt:lpstr>
      <vt:lpstr>Symbol</vt:lpstr>
      <vt:lpstr>Times New Roman</vt:lpstr>
      <vt:lpstr>Tema do Office</vt:lpstr>
      <vt:lpstr>Document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MidiaLED</dc:creator>
  <cp:lastModifiedBy>Helin Perazzoli2</cp:lastModifiedBy>
  <cp:revision>12</cp:revision>
  <cp:lastPrinted>2021-09-30T11:32:38Z</cp:lastPrinted>
  <dcterms:created xsi:type="dcterms:W3CDTF">2021-05-19T17:45:57Z</dcterms:created>
  <dcterms:modified xsi:type="dcterms:W3CDTF">2022-02-24T16:22:35Z</dcterms:modified>
</cp:coreProperties>
</file>