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0" r:id="rId18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0796AE1-E706-49E7-8B1B-8E46C3346931}">
          <p14:sldIdLst>
            <p14:sldId id="256"/>
            <p14:sldId id="277"/>
            <p14:sldId id="257"/>
          </p14:sldIdLst>
        </p14:section>
        <p14:section name="Seção sem Título" id="{F0F7454F-B6C3-47E8-8A85-C010929CDAAC}">
          <p14:sldIdLst>
            <p14:sldId id="258"/>
            <p14:sldId id="259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41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2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1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01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63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02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82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45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8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9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5316-DFC8-4993-AD88-E38C3F1F1505}" type="datetimeFigureOut">
              <a:rPr lang="pt-BR" smtClean="0"/>
              <a:t>26/05/2022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17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D4391B9-ED89-4C1A-A62C-F728838C1EF2}"/>
              </a:ext>
            </a:extLst>
          </p:cNvPr>
          <p:cNvSpPr txBox="1">
            <a:spLocks/>
          </p:cNvSpPr>
          <p:nvPr/>
        </p:nvSpPr>
        <p:spPr>
          <a:xfrm>
            <a:off x="1842052" y="2842936"/>
            <a:ext cx="9833113" cy="24579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AUDIÊNCIA PÚBLICA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PARA AVALIAÇÃO DO CUMPRIMENTO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DAS METAS FISCAIS</a:t>
            </a:r>
            <a:br>
              <a:rPr lang="pt-BR" sz="4000" b="1" cap="all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sz="4000" dirty="0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A4B8E8A-FE42-4836-8AD2-DC073674AD62}"/>
              </a:ext>
            </a:extLst>
          </p:cNvPr>
          <p:cNvSpPr txBox="1">
            <a:spLocks/>
          </p:cNvSpPr>
          <p:nvPr/>
        </p:nvSpPr>
        <p:spPr>
          <a:xfrm>
            <a:off x="4465983" y="5033100"/>
            <a:ext cx="6718852" cy="771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cap="all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1º Quadrimestre</a:t>
            </a:r>
            <a:r>
              <a:rPr lang="pt-BR" sz="3600" b="1" cap="all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/2022</a:t>
            </a:r>
            <a:endParaRPr lang="pt-BR" sz="3600" b="1" cap="all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6241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Execução Orçamentária;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Metas Arrecadação;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Cronograma de Desembolso;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Saúde (15%);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Educação (25%);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dos Recursos Recebidos do FUNDEB (70%);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Despesas com Pessoal;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Ações de Investimentos Previstas na LDO e LOA.</a:t>
            </a:r>
          </a:p>
          <a:p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TEMAS A SEREM APRESENTADOS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994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Lei Complementar n°101, de 04 de Maio de 2000, Art. 9°, § </a:t>
            </a:r>
            <a:r>
              <a:rPr lang="pt-BR">
                <a:latin typeface="Georgia" panose="02040502050405020303" pitchFamily="18" charset="0"/>
                <a:ea typeface="Times New Roman" panose="02020603050405020304" pitchFamily="18" charset="0"/>
              </a:rPr>
              <a:t>4°.</a:t>
            </a:r>
            <a:endParaRPr lang="pt-BR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§ 4º - Até o final dos meses de Maio, Setembro e Fevereiro, o Poder Executivo demonstrará e avaliará o cumprimento das metas fiscais de cada quadrimestre, em Audiência Pública. </a:t>
            </a:r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exigência legal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086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C8F32EA-5366-4A8C-B9B7-F4803421C66F}"/>
              </a:ext>
            </a:extLst>
          </p:cNvPr>
          <p:cNvSpPr txBox="1">
            <a:spLocks/>
          </p:cNvSpPr>
          <p:nvPr/>
        </p:nvSpPr>
        <p:spPr>
          <a:xfrm>
            <a:off x="1683026" y="186879"/>
            <a:ext cx="9816548" cy="12251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ea typeface="Calibri" panose="020F0502020204030204" pitchFamily="34" charset="0"/>
              </a:rPr>
              <a:t>RECEITA ORÇAMENTÁRIA</a:t>
            </a:r>
            <a:endParaRPr lang="pt-BR" sz="4000" b="1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CDBC2F6-A2FC-F5B2-77C2-87F7BE289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03520"/>
              </p:ext>
            </p:extLst>
          </p:nvPr>
        </p:nvGraphicFramePr>
        <p:xfrm>
          <a:off x="838200" y="2107663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2731108781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181709570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Arrecada em Exercícios Anteriores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34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333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20.474.781,64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752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22.177.741,29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836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25.856.737,88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23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25.924.039,65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144928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B88019E8-4535-7C97-56DD-73248CED5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904995"/>
              </p:ext>
            </p:extLst>
          </p:nvPr>
        </p:nvGraphicFramePr>
        <p:xfrm>
          <a:off x="983974" y="4184472"/>
          <a:ext cx="10515600" cy="87934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2067084796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143179561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Arrecadada até 1º Quadrimestre/2022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03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12.294.572,98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383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3.073.643,24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018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49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DDE7D21-6B52-4695-8123-0943ED2DA881}"/>
              </a:ext>
            </a:extLst>
          </p:cNvPr>
          <p:cNvSpPr txBox="1">
            <a:spLocks/>
          </p:cNvSpPr>
          <p:nvPr/>
        </p:nvSpPr>
        <p:spPr>
          <a:xfrm>
            <a:off x="1003265" y="13155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 ORÇAMENTÁRIA</a:t>
            </a:r>
            <a:endParaRPr lang="pt-BR" sz="2800" b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43A804F-B363-59B3-DEDB-DB680843E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808" y="1722882"/>
            <a:ext cx="9930384" cy="341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9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6C0714-A0AC-40A7-9DF8-B60060C0D165}"/>
              </a:ext>
            </a:extLst>
          </p:cNvPr>
          <p:cNvSpPr txBox="1">
            <a:spLocks/>
          </p:cNvSpPr>
          <p:nvPr/>
        </p:nvSpPr>
        <p:spPr>
          <a:xfrm>
            <a:off x="1408043" y="7288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RECEITA CORRENTE LÍQUIDA</a:t>
            </a:r>
            <a:endParaRPr lang="pt-BR" sz="28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A399A9-7DEE-4DF3-A704-867DC526826F}"/>
              </a:ext>
            </a:extLst>
          </p:cNvPr>
          <p:cNvSpPr txBox="1"/>
          <p:nvPr/>
        </p:nvSpPr>
        <p:spPr>
          <a:xfrm>
            <a:off x="1702903" y="904952"/>
            <a:ext cx="99258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 o somatório das receitas tributárias, de contribuições, patrimoniais, industriais, agropecuárias, de serviços, transferências correntes e outras receitas também correntes, deduzidos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 nos m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unicípios, a contribuição dos servidores para o custeio do seu sistema de previdência e assistência social e as receitas provenientes da compensação financeira citada no § 9º do Art. 201 da Constituição</a:t>
            </a: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8A50A6F-4EFC-9865-FDD8-2593CF8FC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88718"/>
              </p:ext>
            </p:extLst>
          </p:nvPr>
        </p:nvGraphicFramePr>
        <p:xfrm>
          <a:off x="983974" y="2590419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4242288858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91031057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 (RCL) Arrecadada em Exercícios Anteriores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02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634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18.166.571,93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49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20.853.907,89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48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21.283.840,47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176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25.061.049,68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747796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04700FE-02C7-200A-E523-D16852B2D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367748"/>
              </p:ext>
            </p:extLst>
          </p:nvPr>
        </p:nvGraphicFramePr>
        <p:xfrm>
          <a:off x="983974" y="4533025"/>
          <a:ext cx="10515600" cy="87934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588986405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57417558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 Arrecadada até 1º Quadrimestre/2022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31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10.594.193,28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953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2.648.548,32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587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3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34E4044-74E1-4A3C-95FE-D5CC3A9EFC6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execução orçamentária</a:t>
            </a:r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34A0EA22-9428-366E-D34A-2A7E1CEF6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1691322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9D0EEEA-43B9-49B1-A193-AC17B5E593F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metas de arrecadação</a:t>
            </a:r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C1705A29-D715-F413-4D1B-E042E4C4F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1691322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2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B257EA-AE6C-4EE5-BC41-7CD77B868F9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CRONOGRAMA DE DESEMBOLSO</a:t>
            </a:r>
            <a:endParaRPr lang="pt-BR" sz="2800" b="1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096B93A0-412B-957F-39DD-69AB70832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634" y="2155148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1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8EFAC1D-0F95-4190-A523-2F896F5E00D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SAÚDE (15%)</a:t>
            </a:r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4923CF53-F08A-44C4-1DA1-C0F688BD5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2055813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367E9E-2071-4214-BE99-B329706BA1E3}"/>
              </a:ext>
            </a:extLst>
          </p:cNvPr>
          <p:cNvSpPr txBox="1">
            <a:spLocks/>
          </p:cNvSpPr>
          <p:nvPr/>
        </p:nvSpPr>
        <p:spPr>
          <a:xfrm>
            <a:off x="1333500" y="52704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EDUCAÇÃO (25%)</a:t>
            </a:r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2D1FE89B-013F-CD00-EFB0-B29AF306C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2379661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5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11802055-F93F-4C31-ABC0-0F6C50F0E476}"/>
              </a:ext>
            </a:extLst>
          </p:cNvPr>
          <p:cNvSpPr txBox="1">
            <a:spLocks/>
          </p:cNvSpPr>
          <p:nvPr/>
        </p:nvSpPr>
        <p:spPr>
          <a:xfrm>
            <a:off x="1333500" y="365125"/>
            <a:ext cx="10020300" cy="131790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APLICAÇÃO DE 70% </a:t>
            </a:r>
            <a:b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DOS RECURSOS DO FUNDEB </a:t>
            </a:r>
            <a:b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NA REMUNERAÇÃO DOS PROFISSIONAIS DO MAGISTÉRIO</a:t>
            </a:r>
            <a:endParaRPr lang="pt-BR" sz="2800" b="1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BE1EF749-65E3-F006-C26A-34E00A52B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406940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9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3002176-F895-4531-A9D4-498FEE0C9C0F}"/>
              </a:ext>
            </a:extLst>
          </p:cNvPr>
          <p:cNvSpPr txBox="1">
            <a:spLocks/>
          </p:cNvSpPr>
          <p:nvPr/>
        </p:nvSpPr>
        <p:spPr>
          <a:xfrm>
            <a:off x="1333500" y="16634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DO PODER EXECUTIVO (54%)</a:t>
            </a:r>
            <a:endParaRPr lang="pt-BR" sz="2800" b="1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2CEE2C41-55DF-9468-0F00-D16BC6577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2287670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7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CC2B65-85C4-4276-965E-518794DFE456}"/>
              </a:ext>
            </a:extLst>
          </p:cNvPr>
          <p:cNvSpPr txBox="1"/>
          <p:nvPr/>
        </p:nvSpPr>
        <p:spPr>
          <a:xfrm>
            <a:off x="2199861" y="630992"/>
            <a:ext cx="8070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DESPESAS COM PESSOAL DO PODER LEGISLATIVO (6%)</a:t>
            </a:r>
            <a:endParaRPr lang="pt-BR" sz="2000" dirty="0"/>
          </a:p>
        </p:txBody>
      </p:sp>
      <p:pic>
        <p:nvPicPr>
          <p:cNvPr id="7" name="Filename hint" descr="Alternative text">
            <a:extLst>
              <a:ext uri="{FF2B5EF4-FFF2-40B4-BE49-F238E27FC236}">
                <a16:creationId xmlns:a16="http://schemas.microsoft.com/office/drawing/2014/main" id="{7095F9CF-682C-C4E7-6AD5-10B4162C1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17" y="2216091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C45BD71-9531-4114-A7E2-DEDD1DD6C5D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CONSOLIDADO (60%)</a:t>
            </a:r>
            <a:endParaRPr lang="pt-BR" sz="2800" b="1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5021650D-1642-E793-37B8-E3908AC5F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95" y="2274418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0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D04B32-77B9-45A1-AC0B-726137549360}"/>
              </a:ext>
            </a:extLst>
          </p:cNvPr>
          <p:cNvSpPr txBox="1">
            <a:spLocks/>
          </p:cNvSpPr>
          <p:nvPr/>
        </p:nvSpPr>
        <p:spPr>
          <a:xfrm>
            <a:off x="3091070" y="683177"/>
            <a:ext cx="8093765" cy="1325563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  <a:t>ACOMPANHAMENTO DAS AÇÕES DE</a:t>
            </a:r>
            <a:b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  <a:t>INVESTIMENTOS PREVISTAS NA LDO E LOA</a:t>
            </a:r>
            <a:br>
              <a:rPr lang="pt-BR" sz="1800" b="1" cap="all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graphicFrame>
        <p:nvGraphicFramePr>
          <p:cNvPr id="6" name="Tabela 8">
            <a:extLst>
              <a:ext uri="{FF2B5EF4-FFF2-40B4-BE49-F238E27FC236}">
                <a16:creationId xmlns:a16="http://schemas.microsoft.com/office/drawing/2014/main" id="{7DFDF3B8-F57D-4191-A84D-48167738E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301324"/>
              </p:ext>
            </p:extLst>
          </p:nvPr>
        </p:nvGraphicFramePr>
        <p:xfrm>
          <a:off x="3287643" y="2008740"/>
          <a:ext cx="703248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244">
                  <a:extLst>
                    <a:ext uri="{9D8B030D-6E8A-4147-A177-3AD203B41FA5}">
                      <a16:colId xmlns:a16="http://schemas.microsoft.com/office/drawing/2014/main" val="1897952171"/>
                    </a:ext>
                  </a:extLst>
                </a:gridCol>
                <a:gridCol w="3516244">
                  <a:extLst>
                    <a:ext uri="{9D8B030D-6E8A-4147-A177-3AD203B41FA5}">
                      <a16:colId xmlns:a16="http://schemas.microsoft.com/office/drawing/2014/main" val="407708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Classificação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3600" dirty="0"/>
                        <a:t>Valor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1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Previsão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3600" dirty="0"/>
                        <a:t>25.740.000,00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23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Suplementações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5.556.173,64 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268720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Anulações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365.000,00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398619241"/>
                  </a:ext>
                </a:extLst>
              </a:tr>
              <a:tr h="608343">
                <a:tc>
                  <a:txBody>
                    <a:bodyPr/>
                    <a:lstStyle/>
                    <a:p>
                      <a:r>
                        <a:rPr lang="pt-BR" sz="3600" dirty="0"/>
                        <a:t>Execução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15.292.394,62 </a:t>
                      </a:r>
                      <a:endParaRPr lang="pt-BR" sz="3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2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b="1" dirty="0"/>
                        <a:t>Saldo Atual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15.638.779,02 </a:t>
                      </a:r>
                      <a:endParaRPr lang="pt-BR" sz="3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28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462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90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352</Words>
  <Application>Microsoft Office PowerPoint</Application>
  <PresentationFormat>Widescreen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MidiaLED</dc:creator>
  <cp:lastModifiedBy>Helin Perazzoli2</cp:lastModifiedBy>
  <cp:revision>16</cp:revision>
  <cp:lastPrinted>2022-05-26T15:45:50Z</cp:lastPrinted>
  <dcterms:created xsi:type="dcterms:W3CDTF">2021-05-19T17:45:57Z</dcterms:created>
  <dcterms:modified xsi:type="dcterms:W3CDTF">2022-05-26T15:59:22Z</dcterms:modified>
</cp:coreProperties>
</file>