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60" r:id="rId5"/>
    <p:sldId id="264" r:id="rId6"/>
    <p:sldId id="261" r:id="rId7"/>
    <p:sldId id="262" r:id="rId8"/>
    <p:sldId id="265" r:id="rId9"/>
    <p:sldId id="293" r:id="rId10"/>
    <p:sldId id="268" r:id="rId11"/>
    <p:sldId id="269" r:id="rId12"/>
    <p:sldId id="270" r:id="rId13"/>
    <p:sldId id="271" r:id="rId14"/>
    <p:sldId id="273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4" r:id="rId24"/>
    <p:sldId id="285" r:id="rId25"/>
    <p:sldId id="286" r:id="rId26"/>
    <p:sldId id="287" r:id="rId27"/>
    <p:sldId id="289" r:id="rId28"/>
    <p:sldId id="290" r:id="rId29"/>
    <p:sldId id="291" r:id="rId30"/>
    <p:sldId id="292" r:id="rId31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A7D0A2-3A12-4F45-89FD-05FDCFF45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2CE486-2F7B-4205-968A-AB717DB88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772D5E-4E02-4D42-8591-DF4E4C060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2150-1A56-4D90-BAAC-4220EE31515B}" type="datetimeFigureOut">
              <a:rPr lang="pt-BR" smtClean="0"/>
              <a:t>24/02/2021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827367-A8D9-472A-9A68-087876D52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056B45-971E-41EA-BA00-E7B320955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42E3-A7D0-49BA-ADE4-5C3787F58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841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1954D-D3C7-4107-AD6D-F184C07D2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51348AD-F252-42F4-AC36-DDBCA4601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39E34E-0CD0-4402-B894-CC4D8317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2150-1A56-4D90-BAAC-4220EE31515B}" type="datetimeFigureOut">
              <a:rPr lang="pt-BR" smtClean="0"/>
              <a:t>24/02/2021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13522F-15CC-4C57-9E35-C2BD1112B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A89542-7872-4FBC-9AED-76C672EE0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42E3-A7D0-49BA-ADE4-5C3787F58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5504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8C6B47-F554-4978-B52D-27218D2E2C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62681FB-1556-4A74-ADBB-6CBA9E013A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43DEA1-057B-4FEC-B746-3BAD46257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2150-1A56-4D90-BAAC-4220EE31515B}" type="datetimeFigureOut">
              <a:rPr lang="pt-BR" smtClean="0"/>
              <a:t>24/02/2021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783346-6C25-4D14-AEE2-62AFCABA7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00AE75-E092-44F6-86DE-C81E208F0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42E3-A7D0-49BA-ADE4-5C3787F58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2671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7C11EA-1D6C-4F9F-902F-2D026ACEB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874B14-040A-47CA-AFA0-26FE61A86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A7D6C9-9AA9-484F-BC54-1D85C32FB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2150-1A56-4D90-BAAC-4220EE31515B}" type="datetimeFigureOut">
              <a:rPr lang="pt-BR" smtClean="0"/>
              <a:t>24/02/2021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002668-576D-47AD-BE59-D99A9FB91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B9430D1-B690-4ED4-BB71-C22716649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42E3-A7D0-49BA-ADE4-5C3787F58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49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84CE6D-1A40-49D5-AE73-ACC8DB8C4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6C4EB8-F23D-4F19-B8D4-2CC981AA4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966A8E-CC18-494E-9F4D-CCDF8EB98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2150-1A56-4D90-BAAC-4220EE31515B}" type="datetimeFigureOut">
              <a:rPr lang="pt-BR" smtClean="0"/>
              <a:t>24/02/2021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AF004A-D0CB-4EAC-9B4C-DC67CD5D3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2090F1-7438-4245-8272-E87B096AA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42E3-A7D0-49BA-ADE4-5C3787F58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612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4AD52E-CD5E-4114-89C2-DBB7855DF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DD8155-D77B-4DA7-9B61-064BCAA54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558E6EB-80AE-4DD0-A4FF-FA2B6F753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B95D332-77CE-4902-82D5-DC61749A7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2150-1A56-4D90-BAAC-4220EE31515B}" type="datetimeFigureOut">
              <a:rPr lang="pt-BR" smtClean="0"/>
              <a:t>24/02/2021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A1ED924-7BFB-4D58-8593-0ED7635F9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DF1A9A4-E463-4387-B201-5BE51629A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42E3-A7D0-49BA-ADE4-5C3787F58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7000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E88565-6F86-490A-92C6-8C9BE49C1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9B03A69-83E8-4467-B6AF-62E6A523C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C92540D-511E-453E-873E-DD2FD8333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45223D5-3821-4E84-BF3E-E58649E150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1E5F140-7192-4BD2-8E44-4B10F775B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25B68F8-8464-4C5F-AB67-6BDEC90D0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2150-1A56-4D90-BAAC-4220EE31515B}" type="datetimeFigureOut">
              <a:rPr lang="pt-BR" smtClean="0"/>
              <a:t>24/02/2021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96FB569-56F6-4C41-9A11-3E67EC490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85407A7-FBD3-412C-BDB2-DB3AF8E70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42E3-A7D0-49BA-ADE4-5C3787F58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903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292EFE-426B-43AF-A6DA-3217D0CF4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F25895F-12E2-4052-A827-DE404C2F9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2150-1A56-4D90-BAAC-4220EE31515B}" type="datetimeFigureOut">
              <a:rPr lang="pt-BR" smtClean="0"/>
              <a:t>24/02/2021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4BF8814-F802-469E-A7B7-59CC5C98E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3263A1A-C6FC-40BE-AAA9-2B4E6854E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42E3-A7D0-49BA-ADE4-5C3787F58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792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74025DC-1ABF-49EC-A5D4-0EF792528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2150-1A56-4D90-BAAC-4220EE31515B}" type="datetimeFigureOut">
              <a:rPr lang="pt-BR" smtClean="0"/>
              <a:t>24/02/2021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07B2108-D277-4369-B5A8-7EA416DAB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34215BD-D2FF-4A3D-A91C-08D4E3554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42E3-A7D0-49BA-ADE4-5C3787F58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413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D88F3D-270C-46FC-B1B0-E629BE2D4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3A81D4-AB94-4156-8EC7-B127E0665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61AD4D5-963E-403D-AA25-2D76CDA6D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8455C7-69DC-4BE8-843A-B3D23F1E1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2150-1A56-4D90-BAAC-4220EE31515B}" type="datetimeFigureOut">
              <a:rPr lang="pt-BR" smtClean="0"/>
              <a:t>24/02/2021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BDAA68C-A291-4E68-B29A-0AD2F88B8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ED0C34-BF8B-495E-B082-7648E0FB9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42E3-A7D0-49BA-ADE4-5C3787F58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2018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A26D07-5AE7-4311-8653-F52B1D5AC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AFE1795-B5CA-4015-8A17-B5DF71DF7B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A47B8A4-0E48-43AB-B09A-9CFCC492C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42BC877-D3A3-4196-9FA8-FF165529B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2150-1A56-4D90-BAAC-4220EE31515B}" type="datetimeFigureOut">
              <a:rPr lang="pt-BR" smtClean="0"/>
              <a:t>24/02/2021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75ED5A-58EF-4C50-9189-17352CCB3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311664A-C7F5-4FFA-9C2C-8EE895135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42E3-A7D0-49BA-ADE4-5C3787F58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2710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14AAD98-1940-444B-9636-3B23D274E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52BA15-B390-4565-9127-88BCE3F51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047672-9437-4F56-8B41-06F4433BAD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12150-1A56-4D90-BAAC-4220EE31515B}" type="datetimeFigureOut">
              <a:rPr lang="pt-BR" smtClean="0"/>
              <a:t>24/02/2021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49AF28-B8A3-4796-AC1D-A925396AB5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71E3AE-171B-431A-8A10-25E7477498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742E3-A7D0-49BA-ADE4-5C3787F58D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344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FE9542-CA64-4228-B65C-E5F0C8EB6F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374" y="159026"/>
            <a:ext cx="9144000" cy="5420139"/>
          </a:xfrm>
        </p:spPr>
        <p:txBody>
          <a:bodyPr>
            <a:normAutofit/>
          </a:bodyPr>
          <a:lstStyle/>
          <a:p>
            <a:r>
              <a:rPr lang="pt-BR" sz="4000" b="1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AUDIÊNCIA PÚBLICA</a:t>
            </a:r>
            <a:br>
              <a:rPr lang="pt-BR" sz="4000" b="1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4000" b="1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 AVALIAÇÃO DO CUMPRIMENTO</a:t>
            </a:r>
            <a:br>
              <a:rPr lang="pt-BR" sz="4000" b="1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4000" b="1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DAS METAS FISCAIS</a:t>
            </a:r>
            <a:br>
              <a:rPr lang="pt-BR" sz="4000" b="1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4000" b="1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3º Quadrimestre/2020</a:t>
            </a:r>
            <a:br>
              <a:rPr lang="pt-BR" sz="4000" b="1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pt-BR" sz="1800" b="1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pt-BR" sz="1800" b="1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400" b="1" cap="all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Iomerê 24 de fevereiro de 2021</a:t>
            </a:r>
            <a:endParaRPr lang="pt-B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1011D99-E2C7-4D84-A47D-A7293C1C8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145" y="23191"/>
            <a:ext cx="1540855" cy="196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88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AC82CB-3D46-4248-9C21-60F5BCDC9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execução orçamentária R$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C82E28B-44D9-4DF2-AEC4-19322E08D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672" y="1522885"/>
            <a:ext cx="9592511" cy="496999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FF8124F-2990-4AC6-B3A8-4EB58204E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145" y="4890447"/>
            <a:ext cx="1540855" cy="196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31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92696E-D309-4612-96CA-9E50B839F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execução orçamentária R$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C8DD4FA-07AC-4A66-8ED9-6C8001BC20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1664" y="1563757"/>
            <a:ext cx="9529481" cy="470452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1EA5DA2-1968-48F0-B21F-D563B1E8D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145" y="4890447"/>
            <a:ext cx="1540855" cy="196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45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3DF6C1-A5B7-4668-9838-95B91C972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22"/>
            <a:ext cx="10515600" cy="1325563"/>
          </a:xfrm>
        </p:spPr>
        <p:txBody>
          <a:bodyPr/>
          <a:lstStyle/>
          <a:p>
            <a:r>
              <a:rPr lang="pt-BR" sz="4400" b="1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execução orçamentária R$</a:t>
            </a:r>
            <a:endParaRPr lang="pt-BR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012B956-87CC-4461-B132-C91B58AFAD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1664" y="2809461"/>
            <a:ext cx="9387310" cy="315401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253B03B-EA55-44ED-ACFE-FC83F0153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145" y="4890447"/>
            <a:ext cx="1540855" cy="196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73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7E391E-E44C-4942-AB9B-7043342D4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execução orçamentária R$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623F0CE-FC97-4612-9980-78AC0427D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145" y="4890447"/>
            <a:ext cx="1540855" cy="1967553"/>
          </a:xfrm>
          <a:prstGeom prst="rect">
            <a:avLst/>
          </a:prstGeom>
        </p:spPr>
      </p:pic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6B4202AF-4308-471B-99C4-2A4188E4A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30378" y="2263783"/>
            <a:ext cx="9520768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45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F4574E-26AC-4565-9A99-D54C3C93B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metas de arrecadação R$</a:t>
            </a:r>
            <a:endParaRPr lang="pt-BR" dirty="0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F86395D0-1BDA-48A8-A359-8967E85989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3914" y="1825625"/>
            <a:ext cx="9422296" cy="477395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BDECF23-E5D9-485D-904A-031E5C461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145" y="4890447"/>
            <a:ext cx="1540855" cy="196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96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1D66B2C7-7AE1-4459-BF73-8766844B5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0378" y="2263784"/>
            <a:ext cx="9749658" cy="341148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20182CC-07E2-4FCA-AA48-94CB2E731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metas de arrecadação R$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662A90A-BDD1-4ABA-94D2-332B5A163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145" y="4890447"/>
            <a:ext cx="1540855" cy="196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19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763FB4-C32C-4864-9B6A-22233974B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CRONOGRAMA DE DESEMBOLSO R$</a:t>
            </a:r>
            <a:endParaRPr lang="pt-BR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C3A38D5-436F-46E0-8D1E-583EA1ECEA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1664" y="1563757"/>
            <a:ext cx="9413814" cy="470452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0C41F2A-1A85-43FB-80E9-7CAB4BCF9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145" y="4890447"/>
            <a:ext cx="1540855" cy="196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28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394D046C-FF40-4A9D-9F0A-5F422D22A6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499" y="1967553"/>
            <a:ext cx="10568889" cy="370114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BEA6769-0BA4-46F7-B26A-97B1EC91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CRONOGRAMA DE DESEMBOLSO R$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7B5E8DB-03E4-4C71-9279-DE7628E49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145" y="4890447"/>
            <a:ext cx="1540855" cy="196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24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AF7437-AFA4-4B5F-9165-C83A4D5B5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APLICAÇÃO DE RECURSOS EM AÇÕES E SERVIÇOS PÚBLICOS DE SAÚDE</a:t>
            </a:r>
            <a:endParaRPr lang="pt-BR" sz="6600" dirty="0"/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00083C52-41B1-40D6-B380-480EF464D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1664" y="1690687"/>
            <a:ext cx="9347553" cy="480218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8999C25-61F0-44A5-9CAD-4D0004598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145" y="4890447"/>
            <a:ext cx="1540855" cy="196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2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D62F61-6BB1-4192-991D-5301C1574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APLICAÇÃO DE RECURSOS EM AÇÕES E SERVIÇOS PÚBLICOS DE SAÚDE</a:t>
            </a:r>
            <a:endParaRPr lang="pt-BR" sz="7200" b="1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EABF627-1C89-41B8-8689-110891FD50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595" y="1945730"/>
            <a:ext cx="9113553" cy="411051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C94FD7D-2CA1-4DF0-8AED-4BC38DBCD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145" y="4890447"/>
            <a:ext cx="1540855" cy="196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00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056EEC-DE71-4048-89F1-90B704950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5139" y="1328670"/>
            <a:ext cx="5761383" cy="1325563"/>
          </a:xfrm>
        </p:spPr>
        <p:txBody>
          <a:bodyPr/>
          <a:lstStyle/>
          <a:p>
            <a:r>
              <a:rPr lang="pt-BR" sz="4400" b="1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exigência legal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9E2DD7-1F96-4D6E-A2B0-BC11A012A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972" y="3005069"/>
            <a:ext cx="10515600" cy="2176532"/>
          </a:xfrm>
        </p:spPr>
        <p:txBody>
          <a:bodyPr/>
          <a:lstStyle/>
          <a:p>
            <a:r>
              <a:rPr lang="pt-B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LRF Art. 9º § 4º - Até o final dos meses de Maio, Setembro e Fevereiro, o Poder Executivo demonstrará e avaliará o cumprimento das metas fiscais de cada quadrimestre, em Audiência Pública. 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1CEE54E-F7D5-4E2E-817A-F36C9AC82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145" y="4890447"/>
            <a:ext cx="1540855" cy="196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95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682297-BFE5-4AC7-AA78-E62096D07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APLICAÇÃO DE RECURSOS NA</a:t>
            </a:r>
            <a:b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MANUTENÇÃO E DESENVOLVIMENTO DO ENSINO</a:t>
            </a:r>
            <a:endParaRPr lang="pt-BR" sz="6600" b="1" dirty="0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C2F89290-DF17-416E-92E3-EA2F2D3066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926" y="1522885"/>
            <a:ext cx="9437544" cy="496999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DF388D5-0117-4B88-9938-EB2EAAD48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145" y="4890447"/>
            <a:ext cx="1540855" cy="196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44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0B69F-B838-45FA-8108-559445F77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APLICAÇÃO DE RECURSOS NA</a:t>
            </a:r>
            <a:b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MANUTENÇÃO E DESENVOLVIMENTO DO ENSINO</a:t>
            </a:r>
            <a:endParaRPr lang="pt-BR" sz="3200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6967493-014D-428C-914A-CEC715D0BF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0378" y="1690688"/>
            <a:ext cx="9617136" cy="469685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A593B50-76FB-4682-AFA7-92FD6D638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145" y="4890447"/>
            <a:ext cx="1540855" cy="196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13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04647-C372-47AF-B017-DF6DA9BD1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664" y="1014481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APLICAÇÃO DE 60% DOS RECURSOS DO FUNDEB NA REMUNERAÇÃO DOS PROFISSIONAIS DO MAGISTÉRIO DA EDUCAÇÃO BÁSICA </a:t>
            </a:r>
            <a:endParaRPr lang="pt-BR" sz="5400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7AA4127-D61E-4E79-A8E9-AEBD6F9CF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145" y="4890447"/>
            <a:ext cx="1540855" cy="1967553"/>
          </a:xfrm>
          <a:prstGeom prst="rect">
            <a:avLst/>
          </a:prstGeom>
        </p:spPr>
      </p:pic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1DDFDC2F-9BE0-4EC1-B32A-CD63FE97D6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1664" y="2862470"/>
            <a:ext cx="10383909" cy="231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38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AA200B-73FB-4FDF-90A3-B9EADDC61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DESPESAS COM PESSOAL DO PODER EXECUTIVO</a:t>
            </a:r>
            <a:endParaRPr lang="pt-BR" sz="6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F92B1B-C44D-48D5-90D8-E05095303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LRF, Art. 19 - Para os fins do disposto no caput do Art. 169 da Constituição, a despesa total com pessoal, em cada período de apuração e em cada ente da Federação, não poderá exceder os percentuais da receita corrente líquida, a seguir discriminados: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III - Municípios: 60% (sessenta por cento)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LRF, Art. 20 - A repartição dos limites globais do Art. 19 não poderá exceder os seguintes percentuais: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III - na esfera municipal: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6% (seis por cento) para o Legislativo, incluído o Tribunal de Contas do Município, quando houver;</a:t>
            </a:r>
            <a:endParaRPr lang="pt-B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54% (cinquenta e quatro por cento) para o Executivo.</a:t>
            </a:r>
            <a:endParaRPr lang="pt-BR" sz="2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82E3C6B-30DE-4260-A0A2-7C0B382D7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145" y="4890447"/>
            <a:ext cx="1540855" cy="196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74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E3BC6-A983-4BD7-AC11-1EA21E6A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4767"/>
            <a:ext cx="10515600" cy="1325563"/>
          </a:xfrm>
        </p:spPr>
        <p:txBody>
          <a:bodyPr/>
          <a:lstStyle/>
          <a:p>
            <a:r>
              <a:rPr lang="pt-BR" sz="4400" b="1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DESPESAS COM PESSOAL DO PODER EXECUTIVO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905F9CB-FCF9-4A13-A70D-867FBF2AB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145" y="4890447"/>
            <a:ext cx="1540855" cy="1967553"/>
          </a:xfrm>
          <a:prstGeom prst="rect">
            <a:avLst/>
          </a:prstGeom>
        </p:spPr>
      </p:pic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1AFCE960-585F-42A1-8917-1AD0CBAE8F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710118"/>
            <a:ext cx="10095011" cy="196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0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092F81-08E1-41E2-819E-C68A76AE3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7232"/>
            <a:ext cx="10515600" cy="1325563"/>
          </a:xfrm>
        </p:spPr>
        <p:txBody>
          <a:bodyPr>
            <a:normAutofit/>
          </a:bodyPr>
          <a:lstStyle/>
          <a:p>
            <a:r>
              <a:rPr lang="pt-BR" sz="3100" b="1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DESPESAS COM PESSOAL DO PODER LEGISLATIVO</a:t>
            </a:r>
            <a:br>
              <a:rPr lang="pt-BR" sz="1800" b="1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3FF042B-3BBA-4793-955B-5E91EE688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145" y="4890447"/>
            <a:ext cx="1540855" cy="1967553"/>
          </a:xfrm>
          <a:prstGeom prst="rect">
            <a:avLst/>
          </a:prstGeom>
        </p:spPr>
      </p:pic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CE810581-CE39-45ED-B252-793864DAC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587653"/>
            <a:ext cx="10241572" cy="196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49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AA6B4E-6CA1-4DE6-BE3A-BA96989B4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2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BR" sz="4000" b="1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DESPESAS COM PESSOAL CONSOLIDADO</a:t>
            </a:r>
            <a:br>
              <a:rPr lang="pt-BR" sz="1800" b="1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06398F2-B542-4297-85FC-0112B363E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145" y="4890447"/>
            <a:ext cx="1540855" cy="1967553"/>
          </a:xfrm>
          <a:prstGeom prst="rect">
            <a:avLst/>
          </a:prstGeom>
        </p:spPr>
      </p:pic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738CCB32-C5E2-4B35-94EB-B6AC7A8F74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3338" y="2769689"/>
            <a:ext cx="11304279" cy="178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90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24E3D9-E3C2-40D4-9C0F-7857C4146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ACOMPANHAMENTO DAS AÇÕES DE</a:t>
            </a:r>
            <a:b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INVESTIMENTOS PREVISTAS NA LDO E LOA</a:t>
            </a:r>
            <a:endParaRPr lang="pt-BR" sz="3200" dirty="0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681B7292-8EFA-40AC-98F6-79BBFE0E71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64065"/>
            <a:ext cx="9710530" cy="502880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A659D0B-41D1-4B94-A4F3-E50A8733D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145" y="4890447"/>
            <a:ext cx="1540855" cy="196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88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6A8CC85-B97C-4013-8893-18AD0C71A5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199" y="1674606"/>
            <a:ext cx="8865705" cy="473420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A2E9699-18ED-49C0-A2EB-8203488E1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145" y="4890447"/>
            <a:ext cx="1540855" cy="1967553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7DB536F1-D836-461D-9A43-B2577C5B9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ACOMPANHAMENTO DAS AÇÕES DE</a:t>
            </a:r>
            <a:b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INVESTIMENTOS PREVISTAS NA LDO E LOA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579553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6DA332B5-4F6A-4BFC-8A98-5ACE9BD579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473" y="798243"/>
            <a:ext cx="9948672" cy="58676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FCCC75A-331B-4CA9-B1FB-95F10ECB8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145" y="4890447"/>
            <a:ext cx="1540855" cy="196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55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D73D6A-BD1D-41A0-AE68-6BE82863B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temas a serem apresentados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674F44-0853-4A4B-A3E3-2445E9F33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Execução Orçamentária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Metas Arrecadação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Cronograma de Desembolso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Aplicação de Recursos em Saúde (15%)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Aplicação de Recursos em Educação (25%)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Aplicação dos Recursos Recebidos do FUNDEB (60%)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Despesas com Pessoal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Ações de Investimentos Previstas na LDO e LOA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4FF4FC9-45BA-444C-B05A-B3B6EBBEF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145" y="4890447"/>
            <a:ext cx="1540855" cy="196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844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FCCC75A-331B-4CA9-B1FB-95F10ECB8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145" y="4890447"/>
            <a:ext cx="1540855" cy="196755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27D3FC8-2640-4364-8176-8E949BAC41E4}"/>
              </a:ext>
            </a:extLst>
          </p:cNvPr>
          <p:cNvSpPr txBox="1"/>
          <p:nvPr/>
        </p:nvSpPr>
        <p:spPr>
          <a:xfrm>
            <a:off x="1431235" y="1802296"/>
            <a:ext cx="77790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dirty="0">
                <a:latin typeface="Arial" panose="020B0604020202020204" pitchFamily="34" charset="0"/>
                <a:cs typeface="Arial" panose="020B0604020202020204" pitchFamily="34" charset="0"/>
              </a:rPr>
              <a:t>Obrigado pela participação!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6C02DBF-65E0-4C05-B056-CB923B9F8CBC}"/>
              </a:ext>
            </a:extLst>
          </p:cNvPr>
          <p:cNvSpPr txBox="1"/>
          <p:nvPr/>
        </p:nvSpPr>
        <p:spPr>
          <a:xfrm>
            <a:off x="1431235" y="6057108"/>
            <a:ext cx="80573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Iomerê 24 de fevereiro de 2021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437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9C9C64-E210-45A3-8A49-BDA93085D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cap="all" dirty="0" err="1">
                <a:latin typeface="Arial" panose="020B0604020202020204" pitchFamily="34" charset="0"/>
              </a:rPr>
              <a:t>Receita</a:t>
            </a:r>
            <a:r>
              <a:rPr lang="en-US" sz="4000" b="1" cap="all" dirty="0">
                <a:latin typeface="Arial" panose="020B0604020202020204" pitchFamily="34" charset="0"/>
              </a:rPr>
              <a:t> </a:t>
            </a:r>
            <a:r>
              <a:rPr lang="en-US" sz="4000" b="1" cap="all" dirty="0" err="1">
                <a:latin typeface="Arial" panose="020B0604020202020204" pitchFamily="34" charset="0"/>
              </a:rPr>
              <a:t>orçamentária</a:t>
            </a:r>
            <a:r>
              <a:rPr lang="en-US" sz="4000" b="1" cap="all" dirty="0">
                <a:latin typeface="Arial" panose="020B0604020202020204" pitchFamily="34" charset="0"/>
              </a:rPr>
              <a:t> R$</a:t>
            </a:r>
            <a:endParaRPr lang="pt-BR" sz="4000" b="1" cap="all" dirty="0">
              <a:latin typeface="Arial" panose="020B0604020202020204" pitchFamily="34" charset="0"/>
            </a:endParaRPr>
          </a:p>
        </p:txBody>
      </p:sp>
      <p:pic>
        <p:nvPicPr>
          <p:cNvPr id="10" name="Espaço Reservado para Conteúdo 9">
            <a:extLst>
              <a:ext uri="{FF2B5EF4-FFF2-40B4-BE49-F238E27FC236}">
                <a16:creationId xmlns:a16="http://schemas.microsoft.com/office/drawing/2014/main" id="{07B78A8D-2899-4E42-9285-E648E54367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104" y="1690688"/>
            <a:ext cx="9833113" cy="386127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CF7BDAB-BB85-4033-A353-F87B65594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145" y="4890447"/>
            <a:ext cx="1540855" cy="196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97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A36A79FD-458A-4823-A444-9370A98E87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021" y="2358888"/>
            <a:ext cx="10682028" cy="373772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7FB69CC-1B58-4230-80AD-C9CD2B0BF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receita orçamentária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44EA5EA-9E0E-489C-9889-32A3273261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145" y="4890447"/>
            <a:ext cx="1540855" cy="196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52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54B440-5CBC-453B-A4AF-932A24734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err="1">
                <a:latin typeface="Arial" panose="020B0604020202020204" pitchFamily="34" charset="0"/>
              </a:rPr>
              <a:t>despesa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b="1" cap="all" dirty="0" err="1">
                <a:latin typeface="Arial" panose="020B0604020202020204" pitchFamily="34" charset="0"/>
              </a:rPr>
              <a:t>orçamentária</a:t>
            </a:r>
            <a:r>
              <a:rPr lang="en-US" b="1" cap="all" dirty="0">
                <a:latin typeface="Arial" panose="020B0604020202020204" pitchFamily="34" charset="0"/>
              </a:rPr>
              <a:t> R$</a:t>
            </a:r>
            <a:endParaRPr lang="pt-BR" b="1" cap="all" dirty="0">
              <a:latin typeface="Arial" panose="020B0604020202020204" pitchFamily="34" charset="0"/>
            </a:endParaRP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BBC29773-40AE-4D67-9184-A1D1E30A1E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1664" y="1690687"/>
            <a:ext cx="9529481" cy="436555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FD2A232-354C-4BFD-B8A0-DF59DBFB1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145" y="4890447"/>
            <a:ext cx="1540855" cy="196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39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627730-E5C3-4EDB-A9C3-854184805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b="1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receita corrente líquida</a:t>
            </a:r>
            <a:endParaRPr lang="pt-BR" sz="4400" b="1" cap="all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E5C7FD5-01A4-4836-81A3-2026822AE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10530" cy="43513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Receita Corrente Líquida: somatório das receitas tributárias, de contribuições, patrimoniais, industriais, agropecuárias, de serviços, transferências correntes e outras receitas também correntes, deduzidos: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na União, nos Estados e nos Municípios, a contribuição dos servidores para o custeio do seu sistema de previdência e assistência social e as receitas provenientes da compensação financeira citada no § 9º do Art. 201 da Constituição. 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§ 3º A receita corrente líquida será apurada somando-se as receitas arrecadadas no mês em referência e nos onze anteriores, excluídas as duplicidades.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F1E9D48-47ED-4016-97E1-AB642E5DC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145" y="4890447"/>
            <a:ext cx="1540855" cy="196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50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155411-D90D-40CD-BB2A-AEF40E626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receita corrente líquida R$</a:t>
            </a:r>
            <a:endParaRPr lang="pt-BR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63BD9B8-AF11-414F-9007-6E1D0541D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1664" y="1802295"/>
            <a:ext cx="9529481" cy="437321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E2C742F-47D8-442D-AB23-962FB5275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145" y="4890447"/>
            <a:ext cx="1540855" cy="196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463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ED9614-8058-4B52-A1B9-4DDBF374F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Evolução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da </a:t>
            </a:r>
            <a:r>
              <a:rPr lang="en-US" sz="3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Receita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Corrente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Líquida</a:t>
            </a: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(RCL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pt-BR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8069DFD-CBF2-4292-AF7F-0EB3E49E4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2263783"/>
            <a:ext cx="9909312" cy="360693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4508CA0-8AA1-48F1-B801-A8F11D60D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145" y="4890447"/>
            <a:ext cx="1540855" cy="196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808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520</Words>
  <Application>Microsoft Office PowerPoint</Application>
  <PresentationFormat>Widescreen</PresentationFormat>
  <Paragraphs>49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Symbol</vt:lpstr>
      <vt:lpstr>Times New Roman</vt:lpstr>
      <vt:lpstr>Tema do Office</vt:lpstr>
      <vt:lpstr>AUDIÊNCIA PÚBLICA DE AVALIAÇÃO DO CUMPRIMENTO DAS METAS FISCAIS   3º Quadrimestre/2020   Iomerê 24 de fevereiro de 2021</vt:lpstr>
      <vt:lpstr>exigência legal</vt:lpstr>
      <vt:lpstr>temas a serem apresentados</vt:lpstr>
      <vt:lpstr>Receita orçamentária R$</vt:lpstr>
      <vt:lpstr>receita orçamentária</vt:lpstr>
      <vt:lpstr>despesa orçamentária R$</vt:lpstr>
      <vt:lpstr>receita corrente líquida</vt:lpstr>
      <vt:lpstr>receita corrente líquida R$</vt:lpstr>
      <vt:lpstr>Evolução da Receita Corrente Líquida (RCL)</vt:lpstr>
      <vt:lpstr>execução orçamentária R$</vt:lpstr>
      <vt:lpstr>execução orçamentária R$</vt:lpstr>
      <vt:lpstr>execução orçamentária R$</vt:lpstr>
      <vt:lpstr>execução orçamentária R$</vt:lpstr>
      <vt:lpstr>metas de arrecadação R$</vt:lpstr>
      <vt:lpstr>metas de arrecadação R$</vt:lpstr>
      <vt:lpstr>CRONOGRAMA DE DESEMBOLSO R$</vt:lpstr>
      <vt:lpstr>CRONOGRAMA DE DESEMBOLSO R$</vt:lpstr>
      <vt:lpstr>APLICAÇÃO DE RECURSOS EM AÇÕES E SERVIÇOS PÚBLICOS DE SAÚDE</vt:lpstr>
      <vt:lpstr>APLICAÇÃO DE RECURSOS EM AÇÕES E SERVIÇOS PÚBLICOS DE SAÚDE</vt:lpstr>
      <vt:lpstr>APLICAÇÃO DE RECURSOS NA MANUTENÇÃO E DESENVOLVIMENTO DO ENSINO</vt:lpstr>
      <vt:lpstr>APLICAÇÃO DE RECURSOS NA MANUTENÇÃO E DESENVOLVIMENTO DO ENSINO</vt:lpstr>
      <vt:lpstr>APLICAÇÃO DE 60% DOS RECURSOS DO FUNDEB NA REMUNERAÇÃO DOS PROFISSIONAIS DO MAGISTÉRIO DA EDUCAÇÃO BÁSICA </vt:lpstr>
      <vt:lpstr>DESPESAS COM PESSOAL DO PODER EXECUTIVO</vt:lpstr>
      <vt:lpstr>DESPESAS COM PESSOAL DO PODER EXECUTIVO</vt:lpstr>
      <vt:lpstr>DESPESAS COM PESSOAL DO PODER LEGISLATIVO </vt:lpstr>
      <vt:lpstr>DESPESAS COM PESSOAL CONSOLIDADO </vt:lpstr>
      <vt:lpstr>ACOMPANHAMENTO DAS AÇÕES DE INVESTIMENTOS PREVISTAS NA LDO E LOA</vt:lpstr>
      <vt:lpstr>ACOMPANHAMENTO DAS AÇÕES DE INVESTIMENTOS PREVISTAS NA LDO E LOA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Helin Perazzoli2</dc:creator>
  <cp:lastModifiedBy>Helin Perazzoli2</cp:lastModifiedBy>
  <cp:revision>16</cp:revision>
  <cp:lastPrinted>2021-02-23T12:32:25Z</cp:lastPrinted>
  <dcterms:created xsi:type="dcterms:W3CDTF">2021-02-19T13:27:43Z</dcterms:created>
  <dcterms:modified xsi:type="dcterms:W3CDTF">2021-02-24T11:32:38Z</dcterms:modified>
</cp:coreProperties>
</file>