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60" r:id="rId18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0796AE1-E706-49E7-8B1B-8E46C3346931}">
          <p14:sldIdLst>
            <p14:sldId id="256"/>
            <p14:sldId id="277"/>
            <p14:sldId id="257"/>
          </p14:sldIdLst>
        </p14:section>
        <p14:section name="Seção sem Título" id="{F0F7454F-B6C3-47E8-8A85-C010929CDAAC}">
          <p14:sldIdLst>
            <p14:sldId id="258"/>
            <p14:sldId id="259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4411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85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97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7720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14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40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01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633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02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82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645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C5316-DFC8-4993-AD88-E38C3F1F1505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0AECD-54D4-4236-AF25-DAE2E5728F0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17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6D4391B9-ED89-4C1A-A62C-F728838C1EF2}"/>
              </a:ext>
            </a:extLst>
          </p:cNvPr>
          <p:cNvSpPr txBox="1">
            <a:spLocks/>
          </p:cNvSpPr>
          <p:nvPr/>
        </p:nvSpPr>
        <p:spPr>
          <a:xfrm>
            <a:off x="1842052" y="2842936"/>
            <a:ext cx="9833113" cy="24579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AUDIÊNCIA PÚBLICA</a:t>
            </a:r>
            <a:b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PARA AVALIAÇÃO DO CUMPRIMENTO</a:t>
            </a:r>
            <a:b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3800" b="1" cap="all">
                <a:latin typeface="Arial" panose="020B0604020202020204" pitchFamily="34" charset="0"/>
                <a:ea typeface="Times New Roman" panose="02020603050405020304" pitchFamily="18" charset="0"/>
              </a:rPr>
              <a:t>DAS METAS FISCAIS</a:t>
            </a:r>
            <a:br>
              <a:rPr lang="pt-BR" sz="4000" b="1" cap="all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sz="4000" dirty="0"/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A4B8E8A-FE42-4836-8AD2-DC073674AD62}"/>
              </a:ext>
            </a:extLst>
          </p:cNvPr>
          <p:cNvSpPr txBox="1">
            <a:spLocks/>
          </p:cNvSpPr>
          <p:nvPr/>
        </p:nvSpPr>
        <p:spPr>
          <a:xfrm>
            <a:off x="4465983" y="5033100"/>
            <a:ext cx="6718852" cy="771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600" b="1" cap="all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2º Quadrimestre/2021</a:t>
            </a:r>
            <a:endParaRPr lang="pt-BR" sz="3600" b="1" cap="all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56241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8EFAC1D-0F95-4190-A523-2F896F5E00DB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SAÚDE (15%)</a:t>
            </a:r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A8545983-899F-4493-A7A0-58761F0E425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205581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5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9367E9E-2071-4214-BE99-B329706BA1E3}"/>
              </a:ext>
            </a:extLst>
          </p:cNvPr>
          <p:cNvSpPr txBox="1">
            <a:spLocks/>
          </p:cNvSpPr>
          <p:nvPr/>
        </p:nvSpPr>
        <p:spPr>
          <a:xfrm>
            <a:off x="1333500" y="527049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PERCENTUAL APLICADO EM EDUCAÇÃO (25%)</a:t>
            </a:r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6A3FEC95-5511-4D17-81D9-6197B4CB3F0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2274418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11802055-F93F-4C31-ABC0-0F6C50F0E476}"/>
              </a:ext>
            </a:extLst>
          </p:cNvPr>
          <p:cNvSpPr txBox="1">
            <a:spLocks/>
          </p:cNvSpPr>
          <p:nvPr/>
        </p:nvSpPr>
        <p:spPr>
          <a:xfrm>
            <a:off x="1333500" y="365125"/>
            <a:ext cx="10020300" cy="131790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APLICAÇÃO DE 70% </a:t>
            </a:r>
            <a:b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DOS RECURSOS DO FUNDEB </a:t>
            </a:r>
            <a:b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US" sz="2800" b="1">
                <a:latin typeface="Arial" panose="020B0604020202020204" pitchFamily="34" charset="0"/>
                <a:ea typeface="Calibri" panose="020F0502020204030204" pitchFamily="34" charset="0"/>
              </a:rPr>
              <a:t>NA REMUNERAÇÃO DOS PROFISSIONAIS DO MAGISTÉRIO</a:t>
            </a:r>
            <a:endParaRPr lang="pt-BR" sz="2800" b="1" dirty="0"/>
          </a:p>
        </p:txBody>
      </p:sp>
      <p:pic>
        <p:nvPicPr>
          <p:cNvPr id="10" name="Filename hint" descr="Alternative text">
            <a:extLst>
              <a:ext uri="{FF2B5EF4-FFF2-40B4-BE49-F238E27FC236}">
                <a16:creationId xmlns:a16="http://schemas.microsoft.com/office/drawing/2014/main" id="{B855DEEA-E13F-4CB4-89C4-F612366B6F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1691322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98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3002176-F895-4531-A9D4-498FEE0C9C0F}"/>
              </a:ext>
            </a:extLst>
          </p:cNvPr>
          <p:cNvSpPr txBox="1">
            <a:spLocks/>
          </p:cNvSpPr>
          <p:nvPr/>
        </p:nvSpPr>
        <p:spPr>
          <a:xfrm>
            <a:off x="1333500" y="16634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DO PODER EXECUTIVO (54%)</a:t>
            </a:r>
            <a:endParaRPr lang="pt-BR" sz="2800" b="1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B0590E6C-BD6E-434F-87C4-B0135006A07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1691322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67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ECC2B65-85C4-4276-965E-518794DFE456}"/>
              </a:ext>
            </a:extLst>
          </p:cNvPr>
          <p:cNvSpPr txBox="1"/>
          <p:nvPr/>
        </p:nvSpPr>
        <p:spPr>
          <a:xfrm>
            <a:off x="2199861" y="630992"/>
            <a:ext cx="80705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DESPESAS COM PESSOAL DO PODER LEGISLATIVO (6%)</a:t>
            </a:r>
            <a:endParaRPr lang="pt-BR" sz="2000" dirty="0"/>
          </a:p>
        </p:txBody>
      </p:sp>
      <p:pic>
        <p:nvPicPr>
          <p:cNvPr id="9" name="Filename hint" descr="Alternative text">
            <a:extLst>
              <a:ext uri="{FF2B5EF4-FFF2-40B4-BE49-F238E27FC236}">
                <a16:creationId xmlns:a16="http://schemas.microsoft.com/office/drawing/2014/main" id="{1AFB6C78-109B-404B-82E5-AA34A9703B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187685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92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C45BD71-9531-4114-A7E2-DEDD1DD6C5D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DESPESAS COM PESSOAL CONSOLIDADO (60%)</a:t>
            </a:r>
            <a:endParaRPr lang="pt-BR" sz="2800" b="1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514F775E-3521-4CF0-9DD7-C8C8320FD4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1691322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101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4CD04B32-77B9-45A1-AC0B-726137549360}"/>
              </a:ext>
            </a:extLst>
          </p:cNvPr>
          <p:cNvSpPr txBox="1">
            <a:spLocks/>
          </p:cNvSpPr>
          <p:nvPr/>
        </p:nvSpPr>
        <p:spPr>
          <a:xfrm>
            <a:off x="3091070" y="683177"/>
            <a:ext cx="8093765" cy="132556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  <a:t>ACOMPANHAMENTO DAS AÇÕES DE</a:t>
            </a:r>
            <a:b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pt-BR" sz="2800" b="1" cap="all">
                <a:latin typeface="Arial" panose="020B0604020202020204" pitchFamily="34" charset="0"/>
                <a:ea typeface="Times New Roman" panose="02020603050405020304" pitchFamily="18" charset="0"/>
              </a:rPr>
              <a:t>INVESTIMENTOS PREVISTAS NA LDO E LOA</a:t>
            </a:r>
            <a:br>
              <a:rPr lang="pt-BR" sz="1800" b="1" cap="all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graphicFrame>
        <p:nvGraphicFramePr>
          <p:cNvPr id="6" name="Tabela 8">
            <a:extLst>
              <a:ext uri="{FF2B5EF4-FFF2-40B4-BE49-F238E27FC236}">
                <a16:creationId xmlns:a16="http://schemas.microsoft.com/office/drawing/2014/main" id="{7DFDF3B8-F57D-4191-A84D-48167738E1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735887"/>
              </p:ext>
            </p:extLst>
          </p:nvPr>
        </p:nvGraphicFramePr>
        <p:xfrm>
          <a:off x="3844234" y="2120639"/>
          <a:ext cx="703248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6244">
                  <a:extLst>
                    <a:ext uri="{9D8B030D-6E8A-4147-A177-3AD203B41FA5}">
                      <a16:colId xmlns:a16="http://schemas.microsoft.com/office/drawing/2014/main" val="1897952171"/>
                    </a:ext>
                  </a:extLst>
                </a:gridCol>
                <a:gridCol w="3516244">
                  <a:extLst>
                    <a:ext uri="{9D8B030D-6E8A-4147-A177-3AD203B41FA5}">
                      <a16:colId xmlns:a16="http://schemas.microsoft.com/office/drawing/2014/main" val="4077084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Classificação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t-BR" sz="3600" dirty="0"/>
                        <a:t>Valor (R$)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8516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Previsão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21.380.000,00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238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Suplementações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2.204.477,65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20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Anulações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194.977,57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19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dirty="0"/>
                        <a:t>Execução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dirty="0"/>
                        <a:t>14.828.179,65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626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3600" b="1" dirty="0"/>
                        <a:t>Saldo Atual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3600" b="1" dirty="0"/>
                        <a:t>8.561.320,43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328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246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89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Execução Orçamentária;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Metas Arrecadação;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Cronograma de Desembolso;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Saúde (15%);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de Recursos em Educação (25%);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Aplicação dos Recursos Recebidos do FUNDEB (70%);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Despesas com Pessoal;</a:t>
            </a: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4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Ações de Investimentos Previstas na LDO e LOA.</a:t>
            </a:r>
          </a:p>
          <a:p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TEMAS A SEREM APRESENTADOS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9943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21FF231-76D8-42CE-A43B-B393FECE95CC}"/>
              </a:ext>
            </a:extLst>
          </p:cNvPr>
          <p:cNvSpPr txBox="1">
            <a:spLocks/>
          </p:cNvSpPr>
          <p:nvPr/>
        </p:nvSpPr>
        <p:spPr>
          <a:xfrm>
            <a:off x="2226366" y="2141537"/>
            <a:ext cx="9127434" cy="342437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Lei Complementar n°101, de 04 de Maio de 2000, Art. 9°, § </a:t>
            </a:r>
            <a:r>
              <a:rPr lang="pt-BR">
                <a:latin typeface="Georgia" panose="02040502050405020303" pitchFamily="18" charset="0"/>
                <a:ea typeface="Times New Roman" panose="02020603050405020304" pitchFamily="18" charset="0"/>
              </a:rPr>
              <a:t>4°.</a:t>
            </a:r>
            <a:endParaRPr lang="pt-BR" dirty="0"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dirty="0">
                <a:latin typeface="Georgia" panose="02040502050405020303" pitchFamily="18" charset="0"/>
                <a:ea typeface="Times New Roman" panose="02020603050405020304" pitchFamily="18" charset="0"/>
              </a:rPr>
              <a:t>§ 4º - Até o final dos meses de Maio, Setembro e Fevereiro, o Poder Executivo demonstrará e avaliará o cumprimento das metas fiscais de cada quadrimestre, em Audiência Pública. </a:t>
            </a:r>
            <a:endParaRPr lang="pt-BR" dirty="0">
              <a:latin typeface="Georgia" panose="02040502050405020303" pitchFamily="18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7AF733B5-E1E3-46B3-99E7-D421BE0C3EB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exigência legal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86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C8F32EA-5366-4A8C-B9B7-F4803421C66F}"/>
              </a:ext>
            </a:extLst>
          </p:cNvPr>
          <p:cNvSpPr txBox="1">
            <a:spLocks/>
          </p:cNvSpPr>
          <p:nvPr/>
        </p:nvSpPr>
        <p:spPr>
          <a:xfrm>
            <a:off x="1683026" y="186879"/>
            <a:ext cx="9816548" cy="12251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0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Arial" panose="020B0604020202020204" pitchFamily="34" charset="0"/>
                <a:ea typeface="Calibri" panose="020F0502020204030204" pitchFamily="34" charset="0"/>
              </a:rPr>
              <a:t>RECEITA ORÇAMENTÁRIA</a:t>
            </a:r>
            <a:endParaRPr lang="pt-BR" sz="4000" b="1" dirty="0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EEF8963-E488-43D8-9E4A-03B9116F2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64640"/>
              </p:ext>
            </p:extLst>
          </p:nvPr>
        </p:nvGraphicFramePr>
        <p:xfrm>
          <a:off x="838200" y="2168800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3713546458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198493627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 em Exercícios Anteriores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8243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5500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18.214.061,93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5154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20.474.781,64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275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22.177.741,29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278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25.856.737,88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917131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D4FA116-8E3C-4ABD-9BC8-047EE9E9B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133258"/>
              </p:ext>
            </p:extLst>
          </p:nvPr>
        </p:nvGraphicFramePr>
        <p:xfrm>
          <a:off x="838200" y="4277237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1117939554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7860426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Arrecadada até 2º Quadrimestre/2021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294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16.750.216,93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28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2.093.777,12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581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49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2DDE7D21-6B52-4695-8123-0943ED2DA881}"/>
              </a:ext>
            </a:extLst>
          </p:cNvPr>
          <p:cNvSpPr txBox="1">
            <a:spLocks/>
          </p:cNvSpPr>
          <p:nvPr/>
        </p:nvSpPr>
        <p:spPr>
          <a:xfrm>
            <a:off x="1003265" y="13155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DESPESA ORÇAMENTÁRIA</a:t>
            </a:r>
            <a:endParaRPr lang="pt-BR" sz="2800" b="1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0CE1CBE-A148-4CF2-9992-E20637E87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286731"/>
              </p:ext>
            </p:extLst>
          </p:nvPr>
        </p:nvGraphicFramePr>
        <p:xfrm>
          <a:off x="1131887" y="2223983"/>
          <a:ext cx="9928225" cy="193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928362" imgH="1934225" progId="Word.Document.12">
                  <p:embed/>
                </p:oleObj>
              </mc:Choice>
              <mc:Fallback>
                <p:oleObj name="Document" r:id="rId3" imgW="9928362" imgH="19342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887" y="2223983"/>
                        <a:ext cx="9928225" cy="193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A96E2CDF-B044-4E34-8588-2C36F63BD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83651"/>
              </p:ext>
            </p:extLst>
          </p:nvPr>
        </p:nvGraphicFramePr>
        <p:xfrm>
          <a:off x="838199" y="4188757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1353236132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1943967849"/>
                    </a:ext>
                  </a:extLst>
                </a:gridCol>
                <a:gridCol w="2891790">
                  <a:extLst>
                    <a:ext uri="{9D8B030D-6E8A-4147-A177-3AD203B41FA5}">
                      <a16:colId xmlns:a16="http://schemas.microsoft.com/office/drawing/2014/main" val="1697949977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Despesa até 2º Quadrimestre/2021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2634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Despesa Orçamentária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14.828.179,65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11.755.593,76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4865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1.853.522,46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1.469.449,22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057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891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906C0714-A0AC-40A7-9DF8-B60060C0D165}"/>
              </a:ext>
            </a:extLst>
          </p:cNvPr>
          <p:cNvSpPr txBox="1">
            <a:spLocks/>
          </p:cNvSpPr>
          <p:nvPr/>
        </p:nvSpPr>
        <p:spPr>
          <a:xfrm>
            <a:off x="1408043" y="7288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RECEITA CORRENTE LÍQUIDA</a:t>
            </a:r>
            <a:endParaRPr lang="pt-BR" sz="28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0A399A9-7DEE-4DF3-A704-867DC526826F}"/>
              </a:ext>
            </a:extLst>
          </p:cNvPr>
          <p:cNvSpPr txBox="1"/>
          <p:nvPr/>
        </p:nvSpPr>
        <p:spPr>
          <a:xfrm>
            <a:off x="1702903" y="904952"/>
            <a:ext cx="99258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 o somatório das receitas tributárias, de contribuições, patrimoniais, industriais, agropecuárias, de serviços, transferências correntes e outras receitas também correntes, deduzidos</a:t>
            </a:r>
            <a:r>
              <a:rPr lang="pt-B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nos m</a:t>
            </a:r>
            <a:r>
              <a:rPr lang="pt-B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unicípios, a contribuição dos servidores para o custeio do seu sistema de previdência e assistência social e as receitas provenientes da compensação financeira citada no § 9º do Art. 201 da Constituição</a:t>
            </a:r>
            <a:r>
              <a:rPr lang="pt-BR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3870EC00-F503-4710-83CB-14E30F277D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309662"/>
              </p:ext>
            </p:extLst>
          </p:nvPr>
        </p:nvGraphicFramePr>
        <p:xfrm>
          <a:off x="838200" y="2590419"/>
          <a:ext cx="10515600" cy="1677162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4135282888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54214706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(RCL) Arrecadada em Exercícios Anteriores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0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Exercício</a:t>
                      </a: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Valores</a:t>
                      </a: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519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16.636.417,48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9048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18.166.571,93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0263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20.853.907,89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38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21.283.840,47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4331319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BCEE6176-567B-4211-8D6E-F0BE465B5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856506"/>
              </p:ext>
            </p:extLst>
          </p:nvPr>
        </p:nvGraphicFramePr>
        <p:xfrm>
          <a:off x="838200" y="4580202"/>
          <a:ext cx="10515600" cy="879348"/>
        </p:xfrm>
        <a:graphic>
          <a:graphicData uri="http://schemas.openxmlformats.org/drawingml/2006/table">
            <a:tbl>
              <a:tblPr firstRow="1" firstCol="1" bandRow="1"/>
              <a:tblGrid>
                <a:gridCol w="4732020">
                  <a:extLst>
                    <a:ext uri="{9D8B030D-6E8A-4147-A177-3AD203B41FA5}">
                      <a16:colId xmlns:a16="http://schemas.microsoft.com/office/drawing/2014/main" val="541059816"/>
                    </a:ext>
                  </a:extLst>
                </a:gridCol>
                <a:gridCol w="5783580">
                  <a:extLst>
                    <a:ext uri="{9D8B030D-6E8A-4147-A177-3AD203B41FA5}">
                      <a16:colId xmlns:a16="http://schemas.microsoft.com/office/drawing/2014/main" val="88423733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2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 Arrecadada até 2º Quadrimestre/2021</a:t>
                      </a:r>
                      <a:endParaRPr lang="pt-BR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12700" marB="127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058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Receita Corrente Líquida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16.254.024,16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14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5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Média Mensal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t-BR" sz="15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2.031.753,02</a:t>
                      </a:r>
                    </a:p>
                  </a:txBody>
                  <a:tcPr marL="63500" marR="63500" marT="12700" marB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88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131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34E4044-74E1-4A3C-95FE-D5CC3A9EFC6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execução orçamentária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B1F84A99-0B71-4004-8F51-6FC8461727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205581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4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A9D0EEEA-43B9-49B1-A193-AC17B5E593F6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cap="all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pt-BR" sz="2800" b="1" cap="all" dirty="0">
                <a:latin typeface="Arial" panose="020B0604020202020204" pitchFamily="34" charset="0"/>
                <a:ea typeface="Times New Roman" panose="02020603050405020304" pitchFamily="18" charset="0"/>
              </a:rPr>
              <a:t>metas de arrecadação</a:t>
            </a:r>
            <a:br>
              <a:rPr lang="pt-BR" sz="18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C47808D9-D3DA-4BE5-A865-9576CC8664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1691322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21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EB257EA-AE6C-4EE5-BC41-7CD77B868F9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</a:rPr>
              <a:t>CRONOGRAMA DE DESEMBOLSO</a:t>
            </a:r>
            <a:endParaRPr lang="pt-BR" sz="2800" b="1" dirty="0"/>
          </a:p>
        </p:txBody>
      </p:sp>
      <p:pic>
        <p:nvPicPr>
          <p:cNvPr id="5" name="Filename hint" descr="Alternative text">
            <a:extLst>
              <a:ext uri="{FF2B5EF4-FFF2-40B4-BE49-F238E27FC236}">
                <a16:creationId xmlns:a16="http://schemas.microsoft.com/office/drawing/2014/main" id="{64736BC9-863D-4B15-BC7D-EAE7327F67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30617" y="2055813"/>
            <a:ext cx="9930765" cy="347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3182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366</Words>
  <Application>Microsoft Office PowerPoint</Application>
  <PresentationFormat>Widescreen</PresentationFormat>
  <Paragraphs>91</Paragraphs>
  <Slides>17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Symbol</vt:lpstr>
      <vt:lpstr>Times New Roman</vt:lpstr>
      <vt:lpstr>Tema do Office</vt:lpstr>
      <vt:lpstr>Document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MidiaLED</dc:creator>
  <cp:lastModifiedBy>Helin Perazzoli2</cp:lastModifiedBy>
  <cp:revision>10</cp:revision>
  <cp:lastPrinted>2021-09-30T11:32:38Z</cp:lastPrinted>
  <dcterms:created xsi:type="dcterms:W3CDTF">2021-05-19T17:45:57Z</dcterms:created>
  <dcterms:modified xsi:type="dcterms:W3CDTF">2021-09-30T14:16:24Z</dcterms:modified>
</cp:coreProperties>
</file>