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4" r:id="rId3"/>
    <p:sldId id="261" r:id="rId4"/>
    <p:sldId id="266" r:id="rId5"/>
    <p:sldId id="267" r:id="rId6"/>
    <p:sldId id="270" r:id="rId7"/>
    <p:sldId id="268" r:id="rId8"/>
    <p:sldId id="269" r:id="rId9"/>
    <p:sldId id="263" r:id="rId10"/>
    <p:sldId id="264" r:id="rId11"/>
    <p:sldId id="265" r:id="rId12"/>
    <p:sldId id="271" r:id="rId13"/>
    <p:sldId id="272" r:id="rId14"/>
    <p:sldId id="273" r:id="rId15"/>
    <p:sldId id="275" r:id="rId16"/>
    <p:sldId id="26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0796AE1-E706-49E7-8B1B-8E46C3346931}">
          <p14:sldIdLst>
            <p14:sldId id="262"/>
            <p14:sldId id="274"/>
            <p14:sldId id="261"/>
            <p14:sldId id="266"/>
            <p14:sldId id="267"/>
            <p14:sldId id="270"/>
            <p14:sldId id="268"/>
            <p14:sldId id="269"/>
            <p14:sldId id="263"/>
            <p14:sldId id="264"/>
            <p14:sldId id="265"/>
            <p14:sldId id="271"/>
            <p14:sldId id="272"/>
            <p14:sldId id="273"/>
            <p14:sldId id="275"/>
          </p14:sldIdLst>
        </p14:section>
        <p14:section name="Seção sem Título" id="{F0F7454F-B6C3-47E8-8A85-C010929CDAAC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9611428951753296E-2"/>
          <c:w val="1"/>
          <c:h val="0.83040175947422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Receita (R$)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6033891236997715E-2"/>
                  <c:y val="0.456625615518169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13-4B4A-AD9F-33A2969E2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Planilha1!$B$3</c:f>
              <c:numCache>
                <c:formatCode>#,##0.00</c:formatCode>
                <c:ptCount val="1"/>
                <c:pt idx="0">
                  <c:v>8099938.5300000003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3-4B4A-AD9F-33A2969E2150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Despesa (R$)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8670099919985921E-3"/>
                  <c:y val="0.318869305496470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13-4B4A-AD9F-33A2969E21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Planilha1!$B$4</c:f>
              <c:numCache>
                <c:formatCode>#,##0.00</c:formatCode>
                <c:ptCount val="1"/>
                <c:pt idx="0">
                  <c:v>5469068.5899999999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3-4B4A-AD9F-33A2969E215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9069352"/>
        <c:axId val="479070008"/>
      </c:barChart>
      <c:catAx>
        <c:axId val="479069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9070008"/>
        <c:crosses val="autoZero"/>
        <c:auto val="1"/>
        <c:lblAlgn val="ctr"/>
        <c:lblOffset val="100"/>
        <c:noMultiLvlLbl val="0"/>
      </c:catAx>
      <c:valAx>
        <c:axId val="479070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7906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73423004642446"/>
          <c:y val="0.88962461737773313"/>
          <c:w val="0.57726427242115352"/>
          <c:h val="9.4223694103128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4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8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7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2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14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0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3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02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4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5316-DFC8-4993-AD88-E38C3F1F1505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17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4BA69DB-E57E-482F-A56F-4162FCE08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90EACB-1CE2-479A-9E2D-B2EF69D66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052" y="2842936"/>
            <a:ext cx="9833113" cy="2457934"/>
          </a:xfrm>
        </p:spPr>
        <p:txBody>
          <a:bodyPr>
            <a:noAutofit/>
          </a:bodyPr>
          <a:lstStyle/>
          <a:p>
            <a:r>
              <a:rPr lang="pt-BR" sz="3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AUDIÊNCIA PÚBLICA</a:t>
            </a:r>
            <a:br>
              <a:rPr lang="pt-BR" sz="3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PARA</a:t>
            </a:r>
            <a:r>
              <a:rPr lang="pt-BR" sz="3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AVALIAÇÃO DO CUMPRIMENTO</a:t>
            </a:r>
            <a:br>
              <a:rPr lang="pt-BR" sz="3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DAS METAS FISCAIS</a:t>
            </a:r>
            <a:br>
              <a:rPr lang="pt-BR" sz="40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FF0368-86FC-47CB-8542-7C453A8C5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983" y="5033100"/>
            <a:ext cx="6718852" cy="771179"/>
          </a:xfrm>
        </p:spPr>
        <p:txBody>
          <a:bodyPr/>
          <a:lstStyle/>
          <a:p>
            <a:r>
              <a:rPr lang="pt-BR" sz="3600" b="1" cap="all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1º Quadrimestre/2021</a:t>
            </a:r>
            <a:endParaRPr lang="pt-BR" sz="3600" b="1" cap="all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73A81-F190-4B45-A908-BD9E2E8B8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5270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EDUCAÇÃO (25%)</a:t>
            </a:r>
          </a:p>
        </p:txBody>
      </p:sp>
      <p:pic>
        <p:nvPicPr>
          <p:cNvPr id="4" name="Filename hint" descr="Alternative text">
            <a:extLst>
              <a:ext uri="{FF2B5EF4-FFF2-40B4-BE49-F238E27FC236}">
                <a16:creationId xmlns:a16="http://schemas.microsoft.com/office/drawing/2014/main" id="{869A8148-5C12-4F77-B66D-BD559588D2D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994" y="1690379"/>
            <a:ext cx="8056306" cy="41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9B59F-A64F-49D7-9E66-F7787151F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365125"/>
            <a:ext cx="10020300" cy="13179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APLICAÇÃO DE 70% </a:t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DOS RECURSOS DO FUNDEB </a:t>
            </a:r>
            <a:b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 REMUNERAÇÃO DOS PROFISSIONAIS DO MAGISTÉRIO</a:t>
            </a:r>
            <a:endParaRPr lang="pt-BR" sz="2800" b="1" dirty="0"/>
          </a:p>
        </p:txBody>
      </p:sp>
      <p:pic>
        <p:nvPicPr>
          <p:cNvPr id="4" name="Filename hint" descr="Alternative text">
            <a:extLst>
              <a:ext uri="{FF2B5EF4-FFF2-40B4-BE49-F238E27FC236}">
                <a16:creationId xmlns:a16="http://schemas.microsoft.com/office/drawing/2014/main" id="{4BFE5A57-96FA-464A-8C9F-E881678E48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499" y="1683026"/>
            <a:ext cx="10156135" cy="50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3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48842-321F-492A-AD2F-80D6BDF9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663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DESPESAS COM PESSOAL DO PODER EXECUTIVO (54%)</a:t>
            </a:r>
            <a:endParaRPr lang="pt-BR" sz="2800" b="1" dirty="0"/>
          </a:p>
        </p:txBody>
      </p:sp>
      <p:pic>
        <p:nvPicPr>
          <p:cNvPr id="4" name="Filename hint" descr="Alternative text">
            <a:extLst>
              <a:ext uri="{FF2B5EF4-FFF2-40B4-BE49-F238E27FC236}">
                <a16:creationId xmlns:a16="http://schemas.microsoft.com/office/drawing/2014/main" id="{C941F889-3F45-47A4-8481-5D3AAD850A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115" y="1491905"/>
            <a:ext cx="10344765" cy="49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F8FC3-891C-4D24-9857-C73E483E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739" y="404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DESPESAS COM PESSOAL DO PODER LEGISLATIVO (6%)</a:t>
            </a:r>
            <a:endParaRPr lang="pt-BR" sz="2800" b="1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E8651FD-4C54-4090-B334-59322C674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325409"/>
              </p:ext>
            </p:extLst>
          </p:nvPr>
        </p:nvGraphicFramePr>
        <p:xfrm>
          <a:off x="1415845" y="1745193"/>
          <a:ext cx="10176494" cy="3583841"/>
        </p:xfrm>
        <a:graphic>
          <a:graphicData uri="http://schemas.openxmlformats.org/drawingml/2006/table">
            <a:tbl>
              <a:tblPr firstRow="1" firstCol="1" bandRow="1"/>
              <a:tblGrid>
                <a:gridCol w="8141195">
                  <a:extLst>
                    <a:ext uri="{9D8B030D-6E8A-4147-A177-3AD203B41FA5}">
                      <a16:colId xmlns:a16="http://schemas.microsoft.com/office/drawing/2014/main" val="1956298520"/>
                    </a:ext>
                  </a:extLst>
                </a:gridCol>
                <a:gridCol w="2035299">
                  <a:extLst>
                    <a:ext uri="{9D8B030D-6E8A-4147-A177-3AD203B41FA5}">
                      <a16:colId xmlns:a16="http://schemas.microsoft.com/office/drawing/2014/main" val="2698332708"/>
                    </a:ext>
                  </a:extLst>
                </a:gridCol>
              </a:tblGrid>
              <a:tr h="871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Arrecadada nos Últimos 12 (doze) Meses (I)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22.340.719,12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171412"/>
                  </a:ext>
                </a:extLst>
              </a:tr>
              <a:tr h="871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Despesa Líquida com Pessoal Realizada nos Últimos 12 (doze) Meses (II)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305.338,63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337948"/>
                  </a:ext>
                </a:extLst>
              </a:tr>
              <a:tr h="551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Limite Prudencial - 5,70%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1.273.420,99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017112"/>
                  </a:ext>
                </a:extLst>
              </a:tr>
              <a:tr h="551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Limite Máximo - 6,00%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1.340.443,15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285517"/>
                  </a:ext>
                </a:extLst>
              </a:tr>
              <a:tr h="551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Percentual aplicado = (II) / (I) x 100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1,37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38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24231-64A0-4302-877D-2796801A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DESPESAS COM PESSOAL CONSOLIDADO (60%)</a:t>
            </a:r>
            <a:endParaRPr lang="pt-BR" sz="2800" b="1" dirty="0"/>
          </a:p>
        </p:txBody>
      </p:sp>
      <p:pic>
        <p:nvPicPr>
          <p:cNvPr id="4" name="Filename hint" descr="Alternative text">
            <a:extLst>
              <a:ext uri="{FF2B5EF4-FFF2-40B4-BE49-F238E27FC236}">
                <a16:creationId xmlns:a16="http://schemas.microsoft.com/office/drawing/2014/main" id="{1EDC307B-59F5-4FFB-97F8-3C08AB3FA5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143" y="1832385"/>
            <a:ext cx="10295657" cy="46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9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18671-8524-4837-B175-720AAE41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070" y="683177"/>
            <a:ext cx="80937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ACOMPANHAMENTO DAS AÇÕES DE</a:t>
            </a:r>
            <a:br>
              <a:rPr lang="pt-BR" sz="2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INVESTIMENTOS PREVISTAS NA LDO E LOA</a:t>
            </a:r>
            <a:br>
              <a:rPr lang="pt-BR" sz="1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04B1C8FE-0B53-4ABE-A279-F59FFA66E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5508"/>
              </p:ext>
            </p:extLst>
          </p:nvPr>
        </p:nvGraphicFramePr>
        <p:xfrm>
          <a:off x="3844234" y="2120639"/>
          <a:ext cx="70324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244">
                  <a:extLst>
                    <a:ext uri="{9D8B030D-6E8A-4147-A177-3AD203B41FA5}">
                      <a16:colId xmlns:a16="http://schemas.microsoft.com/office/drawing/2014/main" val="1897952171"/>
                    </a:ext>
                  </a:extLst>
                </a:gridCol>
                <a:gridCol w="3516244">
                  <a:extLst>
                    <a:ext uri="{9D8B030D-6E8A-4147-A177-3AD203B41FA5}">
                      <a16:colId xmlns:a16="http://schemas.microsoft.com/office/drawing/2014/main" val="407708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Classificação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600" dirty="0"/>
                        <a:t>Valor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21.380.000,00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3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Suplementações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1.378.876,28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0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Anulações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13.000,00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9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Execução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10.173.569,86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b="1" dirty="0"/>
                        <a:t>Saldo Atual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b="1" dirty="0"/>
                        <a:t>12.572.306,42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2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55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89994-5DE1-4B14-BD55-388E1F1D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exigência legal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49A7B7-4313-473F-BFB9-1E9BCD3DF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66" y="2141537"/>
            <a:ext cx="9127434" cy="3424376"/>
          </a:xfrm>
        </p:spPr>
        <p:txBody>
          <a:bodyPr>
            <a:normAutofit/>
          </a:bodyPr>
          <a:lstStyle/>
          <a:p>
            <a:r>
              <a:rPr lang="pt-BR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Lei Complementar n°101, de 04 de Maio de 2000, Art. 9°, § 4°</a:t>
            </a:r>
          </a:p>
          <a:p>
            <a:pPr algn="just"/>
            <a:r>
              <a:rPr lang="pt-BR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§ 4º - Até o final dos meses de Maio, Setembro e Fevereiro, o Poder Executivo demonstrará e avaliará o cumprimento das metas fiscais de cada quadrimestre, em Audiência Pública. </a:t>
            </a:r>
            <a:endParaRPr lang="pt-B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5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C30A75A-ACE8-4E32-8099-BE01862DD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C9C2F0-CD87-4DA8-AB88-D79C55BD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026" y="186879"/>
            <a:ext cx="9816548" cy="12251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RECEITA ORÇAMENTÁRIA</a:t>
            </a:r>
            <a:endParaRPr lang="pt-BR" sz="4000" b="1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3C61E839-554E-4527-BB44-6CAD3E5BF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695041"/>
              </p:ext>
            </p:extLst>
          </p:nvPr>
        </p:nvGraphicFramePr>
        <p:xfrm>
          <a:off x="3074504" y="1577010"/>
          <a:ext cx="7699513" cy="2719517"/>
        </p:xfrm>
        <a:graphic>
          <a:graphicData uri="http://schemas.openxmlformats.org/drawingml/2006/table">
            <a:tbl>
              <a:tblPr firstRow="1" firstCol="1" bandRow="1"/>
              <a:tblGrid>
                <a:gridCol w="3464781">
                  <a:extLst>
                    <a:ext uri="{9D8B030D-6E8A-4147-A177-3AD203B41FA5}">
                      <a16:colId xmlns:a16="http://schemas.microsoft.com/office/drawing/2014/main" val="1371987179"/>
                    </a:ext>
                  </a:extLst>
                </a:gridCol>
                <a:gridCol w="4234732">
                  <a:extLst>
                    <a:ext uri="{9D8B030D-6E8A-4147-A177-3AD203B41FA5}">
                      <a16:colId xmlns:a16="http://schemas.microsoft.com/office/drawing/2014/main" val="121160872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Arrecadada em Exercícios Anteriores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17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 </a:t>
                      </a:r>
                      <a:r>
                        <a:rPr lang="pt-BR" sz="2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(R$)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992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18.214.061,93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945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20.474.781,64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695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22.177.741,29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45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25.856.737,88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38103"/>
                  </a:ext>
                </a:extLst>
              </a:tr>
            </a:tbl>
          </a:graphicData>
        </a:graphic>
      </p:graphicFrame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B010B9AD-9E23-449E-ADAF-4CA3F18C4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934956"/>
              </p:ext>
            </p:extLst>
          </p:nvPr>
        </p:nvGraphicFramePr>
        <p:xfrm>
          <a:off x="2862470" y="4626517"/>
          <a:ext cx="7911547" cy="1437215"/>
        </p:xfrm>
        <a:graphic>
          <a:graphicData uri="http://schemas.openxmlformats.org/drawingml/2006/table">
            <a:tbl>
              <a:tblPr firstRow="1" firstCol="1" bandRow="1"/>
              <a:tblGrid>
                <a:gridCol w="5392381">
                  <a:extLst>
                    <a:ext uri="{9D8B030D-6E8A-4147-A177-3AD203B41FA5}">
                      <a16:colId xmlns:a16="http://schemas.microsoft.com/office/drawing/2014/main" val="687529670"/>
                    </a:ext>
                  </a:extLst>
                </a:gridCol>
                <a:gridCol w="2519166">
                  <a:extLst>
                    <a:ext uri="{9D8B030D-6E8A-4147-A177-3AD203B41FA5}">
                      <a16:colId xmlns:a16="http://schemas.microsoft.com/office/drawing/2014/main" val="4259363206"/>
                    </a:ext>
                  </a:extLst>
                </a:gridCol>
              </a:tblGrid>
              <a:tr h="3601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Arrecadada até 1º Quadrimestre/2021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9029222"/>
                  </a:ext>
                </a:extLst>
              </a:tr>
              <a:tr h="275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Orçamentária </a:t>
                      </a:r>
                      <a:r>
                        <a:rPr lang="pt-BR" sz="28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(R$)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8.099.938,53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25776"/>
                  </a:ext>
                </a:extLst>
              </a:tr>
              <a:tr h="275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 </a:t>
                      </a:r>
                      <a:r>
                        <a:rPr lang="pt-BR" sz="2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(R$)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2.024.984,63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53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92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0B0DC-D460-4FE6-8C51-BAEAAAC3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65" y="1315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DESPESA ORÇAMENTÁRIA</a:t>
            </a:r>
            <a:endParaRPr lang="pt-BR" sz="2800" b="1" dirty="0"/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39F92DDE-B188-4794-A2E7-38AD6A1E9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520173"/>
              </p:ext>
            </p:extLst>
          </p:nvPr>
        </p:nvGraphicFramePr>
        <p:xfrm>
          <a:off x="1142413" y="4178557"/>
          <a:ext cx="10376452" cy="1783354"/>
        </p:xfrm>
        <a:graphic>
          <a:graphicData uri="http://schemas.openxmlformats.org/drawingml/2006/table">
            <a:tbl>
              <a:tblPr firstRow="1" firstCol="1" bandRow="1"/>
              <a:tblGrid>
                <a:gridCol w="4629198">
                  <a:extLst>
                    <a:ext uri="{9D8B030D-6E8A-4147-A177-3AD203B41FA5}">
                      <a16:colId xmlns:a16="http://schemas.microsoft.com/office/drawing/2014/main" val="687529670"/>
                    </a:ext>
                  </a:extLst>
                </a:gridCol>
                <a:gridCol w="2877635">
                  <a:extLst>
                    <a:ext uri="{9D8B030D-6E8A-4147-A177-3AD203B41FA5}">
                      <a16:colId xmlns:a16="http://schemas.microsoft.com/office/drawing/2014/main" val="2032717833"/>
                    </a:ext>
                  </a:extLst>
                </a:gridCol>
                <a:gridCol w="2869619">
                  <a:extLst>
                    <a:ext uri="{9D8B030D-6E8A-4147-A177-3AD203B41FA5}">
                      <a16:colId xmlns:a16="http://schemas.microsoft.com/office/drawing/2014/main" val="4259363206"/>
                    </a:ext>
                  </a:extLst>
                </a:gridCol>
              </a:tblGrid>
              <a:tr h="36012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Despesa até 1º Quadrimestre/2021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029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Classificação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Empenhado (em R$)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Liquidado (em R$)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52965"/>
                  </a:ext>
                </a:extLst>
              </a:tr>
              <a:tr h="275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Despesa Orçamentária </a:t>
                      </a:r>
                      <a:r>
                        <a:rPr lang="pt-BR" sz="20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(R$)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10.173.569,86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5.469.068,59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25776"/>
                  </a:ext>
                </a:extLst>
              </a:tr>
              <a:tr h="275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 </a:t>
                      </a:r>
                      <a:r>
                        <a:rPr lang="pt-BR" sz="2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(R$)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2.543.392,46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1.367.267,15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530090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A7CA68E0-D113-4655-B1E3-F0902914A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77414"/>
              </p:ext>
            </p:extLst>
          </p:nvPr>
        </p:nvGraphicFramePr>
        <p:xfrm>
          <a:off x="2093843" y="1305271"/>
          <a:ext cx="8981661" cy="2591247"/>
        </p:xfrm>
        <a:graphic>
          <a:graphicData uri="http://schemas.openxmlformats.org/drawingml/2006/table">
            <a:tbl>
              <a:tblPr firstRow="1" firstCol="1" bandRow="1"/>
              <a:tblGrid>
                <a:gridCol w="3114261">
                  <a:extLst>
                    <a:ext uri="{9D8B030D-6E8A-4147-A177-3AD203B41FA5}">
                      <a16:colId xmlns:a16="http://schemas.microsoft.com/office/drawing/2014/main" val="2495233620"/>
                    </a:ext>
                  </a:extLst>
                </a:gridCol>
                <a:gridCol w="2849217">
                  <a:extLst>
                    <a:ext uri="{9D8B030D-6E8A-4147-A177-3AD203B41FA5}">
                      <a16:colId xmlns:a16="http://schemas.microsoft.com/office/drawing/2014/main" val="4020058582"/>
                    </a:ext>
                  </a:extLst>
                </a:gridCol>
                <a:gridCol w="3018183">
                  <a:extLst>
                    <a:ext uri="{9D8B030D-6E8A-4147-A177-3AD203B41FA5}">
                      <a16:colId xmlns:a16="http://schemas.microsoft.com/office/drawing/2014/main" val="3037509459"/>
                    </a:ext>
                  </a:extLst>
                </a:gridCol>
              </a:tblGrid>
              <a:tr h="2597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Despesa Realizada em Exercícios Anteriores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05059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Empenhado (em R$)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Liquidado (em R$)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54026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18.385.959,05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17.744.642,96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353788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20.759.745,47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18.454.560,20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144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21.266.115,24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19.292.875,94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423366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26.711.941,79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24.514.589,54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02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49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E1951-18F1-4EDE-86EB-98C205EE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043" y="728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RECEITA CORRENTE LÍQUIDA</a:t>
            </a:r>
            <a:endParaRPr lang="pt-BR" sz="2800" b="1" dirty="0"/>
          </a:p>
        </p:txBody>
      </p:sp>
      <p:graphicFrame>
        <p:nvGraphicFramePr>
          <p:cNvPr id="13" name="Espaço Reservado para Conteúdo 12">
            <a:extLst>
              <a:ext uri="{FF2B5EF4-FFF2-40B4-BE49-F238E27FC236}">
                <a16:creationId xmlns:a16="http://schemas.microsoft.com/office/drawing/2014/main" id="{177A57BF-F5F9-41FD-B605-18C26829B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1370"/>
              </p:ext>
            </p:extLst>
          </p:nvPr>
        </p:nvGraphicFramePr>
        <p:xfrm>
          <a:off x="3087755" y="2085338"/>
          <a:ext cx="8044071" cy="2687323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2011418894"/>
                    </a:ext>
                  </a:extLst>
                </a:gridCol>
                <a:gridCol w="3312051">
                  <a:extLst>
                    <a:ext uri="{9D8B030D-6E8A-4147-A177-3AD203B41FA5}">
                      <a16:colId xmlns:a16="http://schemas.microsoft.com/office/drawing/2014/main" val="253403561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(RCL) Arrecadada em Exercícios Anteriores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436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 (R$)</a:t>
                      </a: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66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16.636.417,48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127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18.166.571,93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56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20.853.907,89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359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Ano 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21.283.840,47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146591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EF0FEE22-1EAB-4951-AF55-25B9700B4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94429"/>
              </p:ext>
            </p:extLst>
          </p:nvPr>
        </p:nvGraphicFramePr>
        <p:xfrm>
          <a:off x="3604592" y="5021415"/>
          <a:ext cx="8319051" cy="1296290"/>
        </p:xfrm>
        <a:graphic>
          <a:graphicData uri="http://schemas.openxmlformats.org/drawingml/2006/table">
            <a:tbl>
              <a:tblPr firstRow="1" firstCol="1" bandRow="1"/>
              <a:tblGrid>
                <a:gridCol w="5050112">
                  <a:extLst>
                    <a:ext uri="{9D8B030D-6E8A-4147-A177-3AD203B41FA5}">
                      <a16:colId xmlns:a16="http://schemas.microsoft.com/office/drawing/2014/main" val="262675111"/>
                    </a:ext>
                  </a:extLst>
                </a:gridCol>
                <a:gridCol w="3268939">
                  <a:extLst>
                    <a:ext uri="{9D8B030D-6E8A-4147-A177-3AD203B41FA5}">
                      <a16:colId xmlns:a16="http://schemas.microsoft.com/office/drawing/2014/main" val="260732554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Arrecadada até 1º Quadrimestre/2021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662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(R$)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7.718.345,76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124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 (R$)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1.929.586,44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56138"/>
                  </a:ext>
                </a:extLst>
              </a:tr>
            </a:tbl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457CCA3E-25E2-4DE9-A26E-67E8B5D53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8BE9BCC-4637-4669-BFA5-4323B9D16D47}"/>
              </a:ext>
            </a:extLst>
          </p:cNvPr>
          <p:cNvSpPr txBox="1"/>
          <p:nvPr/>
        </p:nvSpPr>
        <p:spPr>
          <a:xfrm>
            <a:off x="1527314" y="898196"/>
            <a:ext cx="1066468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o somatório das receitas tributárias, de contribuições, patrimoniais, industriais, agropecuárias, de serviços, transferências correntes e outras receitas também correntes, deduzidos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nos m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unicípios, a contribuição dos servidores para o custeio do seu sistema de previdência e assistência social e as receitas provenientes da compensação financeira citada no § 9º do Art. 201 da Constituição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8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88308-48A6-4544-BE5E-531A562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</a:t>
            </a:r>
            <a:br>
              <a:rPr lang="pt-BR" sz="1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BFDA9FD-48CC-49B8-9414-7817BEBAD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488715"/>
              </p:ext>
            </p:extLst>
          </p:nvPr>
        </p:nvGraphicFramePr>
        <p:xfrm>
          <a:off x="1550504" y="1258957"/>
          <a:ext cx="10296939" cy="471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132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0B9A8-BBA8-4064-9414-0D8A20BE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metas de arrecadação</a:t>
            </a:r>
            <a:br>
              <a:rPr lang="pt-BR" sz="1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4" name="Filename hint" descr="Alternative text">
            <a:extLst>
              <a:ext uri="{FF2B5EF4-FFF2-40B4-BE49-F238E27FC236}">
                <a16:creationId xmlns:a16="http://schemas.microsoft.com/office/drawing/2014/main" id="{A308D2DE-4894-41CC-BD16-9B656CC633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1007165"/>
            <a:ext cx="9122465" cy="548571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5E350C6-A2A1-4240-AC21-18677EBF24E7}"/>
              </a:ext>
            </a:extLst>
          </p:cNvPr>
          <p:cNvSpPr/>
          <p:nvPr/>
        </p:nvSpPr>
        <p:spPr>
          <a:xfrm>
            <a:off x="2902226" y="3627955"/>
            <a:ext cx="2305878" cy="92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6.964.000,00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E37678C-76E9-4D57-8F7D-BE806F25B22E}"/>
              </a:ext>
            </a:extLst>
          </p:cNvPr>
          <p:cNvSpPr/>
          <p:nvPr/>
        </p:nvSpPr>
        <p:spPr>
          <a:xfrm>
            <a:off x="6983897" y="3164129"/>
            <a:ext cx="2305878" cy="9276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8.099.938,53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0E5829F-8D91-48FE-BA75-F9FE5C08A8AD}"/>
              </a:ext>
            </a:extLst>
          </p:cNvPr>
          <p:cNvSpPr/>
          <p:nvPr/>
        </p:nvSpPr>
        <p:spPr>
          <a:xfrm>
            <a:off x="2902227" y="6082748"/>
            <a:ext cx="2120347" cy="377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PREVISÃO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DA247D-CC6B-4EA8-BB8A-8B0A7DE5DB98}"/>
              </a:ext>
            </a:extLst>
          </p:cNvPr>
          <p:cNvSpPr/>
          <p:nvPr/>
        </p:nvSpPr>
        <p:spPr>
          <a:xfrm>
            <a:off x="6983897" y="6082748"/>
            <a:ext cx="2822711" cy="3773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ARRECADAÇÃO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03BF07-F4B2-47C1-97DF-3CF955C00DEC}"/>
              </a:ext>
            </a:extLst>
          </p:cNvPr>
          <p:cNvSpPr txBox="1"/>
          <p:nvPr/>
        </p:nvSpPr>
        <p:spPr>
          <a:xfrm>
            <a:off x="10363200" y="3627955"/>
            <a:ext cx="161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16,31%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759ED2B-2B36-424D-91A8-1BD790329284}"/>
              </a:ext>
            </a:extLst>
          </p:cNvPr>
          <p:cNvSpPr/>
          <p:nvPr/>
        </p:nvSpPr>
        <p:spPr>
          <a:xfrm rot="16200000">
            <a:off x="10416208" y="2590758"/>
            <a:ext cx="1152939" cy="91448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76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5406B-73F6-4FB5-8528-91B13C6D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CRONOGRAMA DE DESEMBOLSO</a:t>
            </a:r>
            <a:endParaRPr lang="pt-BR" sz="2800" b="1" dirty="0"/>
          </a:p>
        </p:txBody>
      </p:sp>
      <p:pic>
        <p:nvPicPr>
          <p:cNvPr id="4" name="Filename hint" descr="Alternative text">
            <a:extLst>
              <a:ext uri="{FF2B5EF4-FFF2-40B4-BE49-F238E27FC236}">
                <a16:creationId xmlns:a16="http://schemas.microsoft.com/office/drawing/2014/main" id="{6D9FC7A5-81C9-4F76-AEB8-EEBB86C58F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1272209"/>
            <a:ext cx="9758570" cy="439596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8E42BD8-083F-4FA8-8011-63EF5E138DE9}"/>
              </a:ext>
            </a:extLst>
          </p:cNvPr>
          <p:cNvSpPr/>
          <p:nvPr/>
        </p:nvSpPr>
        <p:spPr>
          <a:xfrm>
            <a:off x="2875724" y="3031089"/>
            <a:ext cx="2305878" cy="92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6.837.002,25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86224AF-8C5D-4D19-AFF0-B08FE9D47C1D}"/>
              </a:ext>
            </a:extLst>
          </p:cNvPr>
          <p:cNvSpPr/>
          <p:nvPr/>
        </p:nvSpPr>
        <p:spPr>
          <a:xfrm>
            <a:off x="6983897" y="3164129"/>
            <a:ext cx="2305878" cy="9276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5.469.068,59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D47A1E-59C3-4546-9F9C-B3FB2422AB9C}"/>
              </a:ext>
            </a:extLst>
          </p:cNvPr>
          <p:cNvSpPr/>
          <p:nvPr/>
        </p:nvSpPr>
        <p:spPr>
          <a:xfrm>
            <a:off x="2968489" y="5397121"/>
            <a:ext cx="2120347" cy="377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FIXADA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386A36A-2527-4A1F-830D-AC68B9925532}"/>
              </a:ext>
            </a:extLst>
          </p:cNvPr>
          <p:cNvSpPr/>
          <p:nvPr/>
        </p:nvSpPr>
        <p:spPr>
          <a:xfrm>
            <a:off x="7103166" y="5376552"/>
            <a:ext cx="2822711" cy="3773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REALIZADA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E26220F-9497-481B-AEB4-9EF7F6E30AD7}"/>
              </a:ext>
            </a:extLst>
          </p:cNvPr>
          <p:cNvSpPr txBox="1"/>
          <p:nvPr/>
        </p:nvSpPr>
        <p:spPr>
          <a:xfrm>
            <a:off x="10575235" y="2860474"/>
            <a:ext cx="161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20,01%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591267E2-964B-4A26-A0DC-0B105F1A81E4}"/>
              </a:ext>
            </a:extLst>
          </p:cNvPr>
          <p:cNvSpPr/>
          <p:nvPr/>
        </p:nvSpPr>
        <p:spPr>
          <a:xfrm rot="5400000">
            <a:off x="10744243" y="3586557"/>
            <a:ext cx="1152939" cy="9144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25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41F82-7950-4FF2-B6A2-6575EC7C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SAÚDE (15%)</a:t>
            </a:r>
          </a:p>
        </p:txBody>
      </p:sp>
      <p:pic>
        <p:nvPicPr>
          <p:cNvPr id="4" name="Filename hint" descr="Alternative text">
            <a:extLst>
              <a:ext uri="{FF2B5EF4-FFF2-40B4-BE49-F238E27FC236}">
                <a16:creationId xmlns:a16="http://schemas.microsoft.com/office/drawing/2014/main" id="{1FFC4323-934D-4406-B8D9-AD9FFD61E0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411" y="1976284"/>
            <a:ext cx="8783894" cy="36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56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460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Tema do Office</vt:lpstr>
      <vt:lpstr>AUDIÊNCIA PÚBLICA PARA AVALIAÇÃO DO CUMPRIMENTO DAS METAS FISCAIS </vt:lpstr>
      <vt:lpstr>exigência legal</vt:lpstr>
      <vt:lpstr>RECEITA ORÇAMENTÁRIA</vt:lpstr>
      <vt:lpstr>DESPESA ORÇAMENTÁRIA</vt:lpstr>
      <vt:lpstr>RECEITA CORRENTE LÍQUIDA</vt:lpstr>
      <vt:lpstr>execução orçamentária </vt:lpstr>
      <vt:lpstr>metas de arrecadação </vt:lpstr>
      <vt:lpstr>CRONOGRAMA DE DESEMBOLSO</vt:lpstr>
      <vt:lpstr>PERCENTUAL APLICADO EM SAÚDE (15%)</vt:lpstr>
      <vt:lpstr>PERCENTUAL APLICADO EM EDUCAÇÃO (25%)</vt:lpstr>
      <vt:lpstr>APLICAÇÃO DE 70%  DOS RECURSOS DO FUNDEB  NA REMUNERAÇÃO DOS PROFISSIONAIS DO MAGISTÉRIO</vt:lpstr>
      <vt:lpstr>DESPESAS COM PESSOAL DO PODER EXECUTIVO (54%)</vt:lpstr>
      <vt:lpstr>DESPESAS COM PESSOAL DO PODER LEGISLATIVO (6%)</vt:lpstr>
      <vt:lpstr>DESPESAS COM PESSOAL CONSOLIDADO (60%)</vt:lpstr>
      <vt:lpstr>ACOMPANHAMENTO DAS AÇÕES DE INVESTIMENTOS PREVISTAS NA LDO E LOA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MidiaLED</dc:creator>
  <cp:lastModifiedBy>Helin Perazzoli2</cp:lastModifiedBy>
  <cp:revision>24</cp:revision>
  <dcterms:created xsi:type="dcterms:W3CDTF">2021-05-19T17:45:57Z</dcterms:created>
  <dcterms:modified xsi:type="dcterms:W3CDTF">2021-05-27T14:01:06Z</dcterms:modified>
</cp:coreProperties>
</file>