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796AE1-E706-49E7-8B1B-8E46C3346931}">
          <p14:sldIdLst>
            <p14:sldId id="256"/>
            <p14:sldId id="277"/>
            <p14:sldId id="257"/>
          </p14:sldIdLst>
        </p14:section>
        <p14:section name="Seção sem Título" id="{F0F7454F-B6C3-47E8-8A85-C010929CDAAC}">
          <p14:sldIdLst>
            <p14:sldId id="258"/>
            <p14:sldId id="25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5316-DFC8-4993-AD88-E38C3F1F1505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D4391B9-ED89-4C1A-A62C-F728838C1EF2}"/>
              </a:ext>
            </a:extLst>
          </p:cNvPr>
          <p:cNvSpPr txBox="1">
            <a:spLocks/>
          </p:cNvSpPr>
          <p:nvPr/>
        </p:nvSpPr>
        <p:spPr>
          <a:xfrm>
            <a:off x="1842052" y="2842936"/>
            <a:ext cx="9833113" cy="245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PARA AVALIAÇÃO DO CUMPRIMENTO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A4B8E8A-FE42-4836-8AD2-DC073674AD62}"/>
              </a:ext>
            </a:extLst>
          </p:cNvPr>
          <p:cNvSpPr txBox="1">
            <a:spLocks/>
          </p:cNvSpPr>
          <p:nvPr/>
        </p:nvSpPr>
        <p:spPr>
          <a:xfrm>
            <a:off x="4465983" y="5033100"/>
            <a:ext cx="6718852" cy="77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3º Quadrimestre/2021</a:t>
            </a:r>
            <a:endParaRPr lang="pt-BR" sz="36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24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8EFAC1D-0F95-4190-A523-2F896F5E00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SAÚDE (15%)</a:t>
            </a:r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902BDD8B-5D3E-4E75-93E2-4DA8EE30F0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9367E9E-2071-4214-BE99-B329706BA1E3}"/>
              </a:ext>
            </a:extLst>
          </p:cNvPr>
          <p:cNvSpPr txBox="1">
            <a:spLocks/>
          </p:cNvSpPr>
          <p:nvPr/>
        </p:nvSpPr>
        <p:spPr>
          <a:xfrm>
            <a:off x="1333500" y="52704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EDUCAÇÃO (25%)</a:t>
            </a:r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2AF3CFF2-60E3-4E01-AAED-E9F4F6E7A8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221409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1802055-F93F-4C31-ABC0-0F6C50F0E476}"/>
              </a:ext>
            </a:extLst>
          </p:cNvPr>
          <p:cNvSpPr txBox="1">
            <a:spLocks/>
          </p:cNvSpPr>
          <p:nvPr/>
        </p:nvSpPr>
        <p:spPr>
          <a:xfrm>
            <a:off x="1333500" y="365125"/>
            <a:ext cx="10020300" cy="1317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APLICAÇÃO DE 70%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DOS RECURSOS DO FUNDEB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NA REMUNERAÇÃO DOS PROFISSIONAIS DO MAGISTÉRIO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AE63C67D-2A79-413D-B791-9B060EC821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18165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002176-F895-4531-A9D4-498FEE0C9C0F}"/>
              </a:ext>
            </a:extLst>
          </p:cNvPr>
          <p:cNvSpPr txBox="1">
            <a:spLocks/>
          </p:cNvSpPr>
          <p:nvPr/>
        </p:nvSpPr>
        <p:spPr>
          <a:xfrm>
            <a:off x="1333500" y="1663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DO PODER EXECUTIVO (54%)</a:t>
            </a:r>
            <a:endParaRPr lang="pt-BR" sz="2800" b="1" dirty="0"/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E87BC931-C9F6-4AFE-9E34-C4F242379E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274418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CC2B65-85C4-4276-965E-518794DFE456}"/>
              </a:ext>
            </a:extLst>
          </p:cNvPr>
          <p:cNvSpPr txBox="1"/>
          <p:nvPr/>
        </p:nvSpPr>
        <p:spPr>
          <a:xfrm>
            <a:off x="2199861" y="630992"/>
            <a:ext cx="8070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LEGISLATIVO (6%)</a:t>
            </a:r>
            <a:endParaRPr lang="pt-BR" sz="2000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4B041FEF-4F19-44FA-BDFE-C3787E8FD9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69764" y="206238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45BD71-9531-4114-A7E2-DEDD1DD6C5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CONSOLIDADO (60%)</a:t>
            </a:r>
            <a:endParaRPr lang="pt-BR" sz="2800" b="1" dirty="0"/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1FC8378C-3F6A-452A-9D62-1DAFA14ACD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380435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D04B32-77B9-45A1-AC0B-726137549360}"/>
              </a:ext>
            </a:extLst>
          </p:cNvPr>
          <p:cNvSpPr txBox="1">
            <a:spLocks/>
          </p:cNvSpPr>
          <p:nvPr/>
        </p:nvSpPr>
        <p:spPr>
          <a:xfrm>
            <a:off x="3091070" y="683177"/>
            <a:ext cx="8093765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ACOMPANHAMENTO DAS AÇÕES DE</a:t>
            </a:r>
            <a:b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INVESTIMENTOS PREVISTAS NA LDO E LOA</a:t>
            </a:r>
            <a:br>
              <a:rPr lang="pt-BR" sz="18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7DFDF3B8-F57D-4191-A84D-48167738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92301"/>
              </p:ext>
            </p:extLst>
          </p:nvPr>
        </p:nvGraphicFramePr>
        <p:xfrm>
          <a:off x="3287643" y="2008740"/>
          <a:ext cx="7032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4">
                  <a:extLst>
                    <a:ext uri="{9D8B030D-6E8A-4147-A177-3AD203B41FA5}">
                      <a16:colId xmlns:a16="http://schemas.microsoft.com/office/drawing/2014/main" val="1897952171"/>
                    </a:ext>
                  </a:extLst>
                </a:gridCol>
                <a:gridCol w="3516244">
                  <a:extLst>
                    <a:ext uri="{9D8B030D-6E8A-4147-A177-3AD203B41FA5}">
                      <a16:colId xmlns:a16="http://schemas.microsoft.com/office/drawing/2014/main" val="407708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21.380.000,00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3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Suplementações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4.734.476,55 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26872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Anulações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1.371.377,57 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398619241"/>
                  </a:ext>
                </a:extLst>
              </a:tr>
              <a:tr h="608343">
                <a:tc>
                  <a:txBody>
                    <a:bodyPr/>
                    <a:lstStyle/>
                    <a:p>
                      <a:r>
                        <a:rPr lang="pt-BR" sz="3600" dirty="0"/>
                        <a:t>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21.024.315,40 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b="1" dirty="0"/>
                        <a:t>Saldo Atual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3.718.783,58 </a:t>
                      </a:r>
                      <a:endParaRPr lang="pt-BR" sz="3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2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6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Execução Orçamentária;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Metas Arrecadação;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Cronograma de Desembolso;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Saúde (15%);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Educação (25%);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dos Recursos Recebidos do FUNDEB (70%);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Despesas com Pessoal;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Ações de Investimentos Previstas na LDO e LOA.</a:t>
            </a:r>
          </a:p>
          <a:p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TEMAS A SEREM APRESENTADOS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Lei Complementar n°101, de 04 de Maio de 2000, Art. 9°, § </a:t>
            </a:r>
            <a:r>
              <a:rPr lang="pt-BR">
                <a:latin typeface="Georgia" panose="02040502050405020303" pitchFamily="18" charset="0"/>
                <a:ea typeface="Times New Roman" panose="02020603050405020304" pitchFamily="18" charset="0"/>
              </a:rPr>
              <a:t>4°.</a:t>
            </a:r>
            <a:endParaRPr lang="pt-BR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§ 4º - Até o final dos meses de Maio, Setembro e Fevereiro, o Poder Executivo demonstrará e avaliará o cumprimento das metas fiscais de cada quadrimestre, em Audiência Pública. 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86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8F32EA-5366-4A8C-B9B7-F4803421C66F}"/>
              </a:ext>
            </a:extLst>
          </p:cNvPr>
          <p:cNvSpPr txBox="1">
            <a:spLocks/>
          </p:cNvSpPr>
          <p:nvPr/>
        </p:nvSpPr>
        <p:spPr>
          <a:xfrm>
            <a:off x="1683026" y="186879"/>
            <a:ext cx="9816548" cy="1225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</a:rPr>
              <a:t>RECEITA ORÇAMENTÁRIA</a:t>
            </a:r>
            <a:endParaRPr lang="pt-BR" sz="4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EEF8963-E488-43D8-9E4A-03B9116F2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64640"/>
              </p:ext>
            </p:extLst>
          </p:nvPr>
        </p:nvGraphicFramePr>
        <p:xfrm>
          <a:off x="838200" y="2168800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371354645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98493627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 em Exercícios Anteriores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243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550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18.214.061,93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154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20.474.781,64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75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22.177.741,29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78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25.856.737,88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91713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914315A-EBDA-4153-BFA8-D9984E17A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86527"/>
              </p:ext>
            </p:extLst>
          </p:nvPr>
        </p:nvGraphicFramePr>
        <p:xfrm>
          <a:off x="838200" y="4263985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97900960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90899199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Receita Arrecadada até 3º Quadrimestre/2021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25.924.039,65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464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2.160.336,64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86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49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DE7D21-6B52-4695-8123-0943ED2DA881}"/>
              </a:ext>
            </a:extLst>
          </p:cNvPr>
          <p:cNvSpPr txBox="1">
            <a:spLocks/>
          </p:cNvSpPr>
          <p:nvPr/>
        </p:nvSpPr>
        <p:spPr>
          <a:xfrm>
            <a:off x="1003265" y="1315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 ORÇAMENTÁRIA</a:t>
            </a:r>
            <a:endParaRPr lang="pt-BR" sz="2800" b="1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0CE1CBE-A148-4CF2-9992-E20637E87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286731"/>
              </p:ext>
            </p:extLst>
          </p:nvPr>
        </p:nvGraphicFramePr>
        <p:xfrm>
          <a:off x="1131887" y="2223983"/>
          <a:ext cx="99282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9928362" imgH="1934225" progId="Word.Document.12">
                  <p:embed/>
                </p:oleObj>
              </mc:Choice>
              <mc:Fallback>
                <p:oleObj name="Document" r:id="rId4" imgW="9928362" imgH="1934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1887" y="2223983"/>
                        <a:ext cx="9928225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F20F5AF-410A-477B-973D-E6A96D7FB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722114"/>
              </p:ext>
            </p:extLst>
          </p:nvPr>
        </p:nvGraphicFramePr>
        <p:xfrm>
          <a:off x="1131887" y="4157558"/>
          <a:ext cx="9928225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467701">
                  <a:extLst>
                    <a:ext uri="{9D8B030D-6E8A-4147-A177-3AD203B41FA5}">
                      <a16:colId xmlns:a16="http://schemas.microsoft.com/office/drawing/2014/main" val="105640549"/>
                    </a:ext>
                  </a:extLst>
                </a:gridCol>
                <a:gridCol w="2730262">
                  <a:extLst>
                    <a:ext uri="{9D8B030D-6E8A-4147-A177-3AD203B41FA5}">
                      <a16:colId xmlns:a16="http://schemas.microsoft.com/office/drawing/2014/main" val="2147537675"/>
                    </a:ext>
                  </a:extLst>
                </a:gridCol>
                <a:gridCol w="2730262">
                  <a:extLst>
                    <a:ext uri="{9D8B030D-6E8A-4147-A177-3AD203B41FA5}">
                      <a16:colId xmlns:a16="http://schemas.microsoft.com/office/drawing/2014/main" val="354224224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Despesa até 3º Quadrimestre/2021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86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Despesa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21.024.315,40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19.801.011,57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53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1.752.026,28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1.650.084,30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09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9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06C0714-A0AC-40A7-9DF8-B60060C0D165}"/>
              </a:ext>
            </a:extLst>
          </p:cNvPr>
          <p:cNvSpPr txBox="1">
            <a:spLocks/>
          </p:cNvSpPr>
          <p:nvPr/>
        </p:nvSpPr>
        <p:spPr>
          <a:xfrm>
            <a:off x="1408043" y="728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RECEITA CORRENTE LÍQUIDA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A399A9-7DEE-4DF3-A704-867DC526826F}"/>
              </a:ext>
            </a:extLst>
          </p:cNvPr>
          <p:cNvSpPr txBox="1"/>
          <p:nvPr/>
        </p:nvSpPr>
        <p:spPr>
          <a:xfrm>
            <a:off x="1702903" y="904952"/>
            <a:ext cx="9925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o somatório das receitas tributárias, de contribuições, patrimoniais, industriais, agropecuárias, de serviços, transferências correntes e outras receitas também correntes, deduzidos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nos m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unicípios, a contribuição dos servidores para o custeio do seu sistema de previdência e assistência social e as receitas provenientes da compensação financeira citada no § 9º do Art. 201 da Constituição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870EC00-F503-4710-83CB-14E30F277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09662"/>
              </p:ext>
            </p:extLst>
          </p:nvPr>
        </p:nvGraphicFramePr>
        <p:xfrm>
          <a:off x="838200" y="2590419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413528288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542147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(RCL) Arrecadada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0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19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16.636.417,48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048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18.166.571,93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263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20.853.907,89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3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21.283.840,47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331319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B4FC66A-5B03-438C-A731-134F6CBAE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4332"/>
              </p:ext>
            </p:extLst>
          </p:nvPr>
        </p:nvGraphicFramePr>
        <p:xfrm>
          <a:off x="838200" y="4475720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34428526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77053074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Receita Corrente Líquida Arrecadada até 3º Quadrimestre/2021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507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Receita Corrente Líquida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25.061.049,68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25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2.088.420,81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9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34E4044-74E1-4A3C-95FE-D5CC3A9EFC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1E07FAEF-7A5C-46B0-B8C1-85D1BBEE96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9D0EEEA-43B9-49B1-A193-AC17B5E593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metas de arrecadação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0B38FD9D-80E9-4E9C-99A9-5EF7646D4B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EB257EA-AE6C-4EE5-BC41-7CD77B868F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CRONOGRAMA DE DESEMBOLSO</a:t>
            </a:r>
            <a:endParaRPr lang="pt-BR" sz="2800" b="1" dirty="0"/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AC51C58C-3670-4409-8868-1AB80EF323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327426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8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366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Symbol</vt:lpstr>
      <vt:lpstr>Times New Roman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MidiaLED</dc:creator>
  <cp:lastModifiedBy>Helin Perazzoli2</cp:lastModifiedBy>
  <cp:revision>12</cp:revision>
  <cp:lastPrinted>2021-09-30T11:32:38Z</cp:lastPrinted>
  <dcterms:created xsi:type="dcterms:W3CDTF">2021-05-19T17:45:57Z</dcterms:created>
  <dcterms:modified xsi:type="dcterms:W3CDTF">2022-02-24T16:22:35Z</dcterms:modified>
</cp:coreProperties>
</file>