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68" r:id="rId14"/>
    <p:sldId id="260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 varScale="1">
        <p:scale>
          <a:sx n="63" d="100"/>
          <a:sy n="63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BA69-050A-4C55-86FA-CC68A71E862B}" type="datetimeFigureOut">
              <a:rPr lang="pt-BR" smtClean="0"/>
              <a:pPr/>
              <a:t>5/11/2011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6784-EE2D-4A92-9F43-482DB85D5D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BA69-050A-4C55-86FA-CC68A71E862B}" type="datetimeFigureOut">
              <a:rPr lang="pt-BR" smtClean="0"/>
              <a:pPr/>
              <a:t>5/11/2011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6784-EE2D-4A92-9F43-482DB85D5D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BA69-050A-4C55-86FA-CC68A71E862B}" type="datetimeFigureOut">
              <a:rPr lang="pt-BR" smtClean="0"/>
              <a:pPr/>
              <a:t>5/11/2011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6784-EE2D-4A92-9F43-482DB85D5D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BA69-050A-4C55-86FA-CC68A71E862B}" type="datetimeFigureOut">
              <a:rPr lang="pt-BR" smtClean="0"/>
              <a:pPr/>
              <a:t>5/11/2011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6784-EE2D-4A92-9F43-482DB85D5D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BA69-050A-4C55-86FA-CC68A71E862B}" type="datetimeFigureOut">
              <a:rPr lang="pt-BR" smtClean="0"/>
              <a:pPr/>
              <a:t>5/11/2011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6784-EE2D-4A92-9F43-482DB85D5D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BA69-050A-4C55-86FA-CC68A71E862B}" type="datetimeFigureOut">
              <a:rPr lang="pt-BR" smtClean="0"/>
              <a:pPr/>
              <a:t>5/11/2011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6784-EE2D-4A92-9F43-482DB85D5D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BA69-050A-4C55-86FA-CC68A71E862B}" type="datetimeFigureOut">
              <a:rPr lang="pt-BR" smtClean="0"/>
              <a:pPr/>
              <a:t>5/11/2011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6784-EE2D-4A92-9F43-482DB85D5D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BA69-050A-4C55-86FA-CC68A71E862B}" type="datetimeFigureOut">
              <a:rPr lang="pt-BR" smtClean="0"/>
              <a:pPr/>
              <a:t>5/11/2011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6784-EE2D-4A92-9F43-482DB85D5D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BA69-050A-4C55-86FA-CC68A71E862B}" type="datetimeFigureOut">
              <a:rPr lang="pt-BR" smtClean="0"/>
              <a:pPr/>
              <a:t>5/11/2011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6784-EE2D-4A92-9F43-482DB85D5D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BA69-050A-4C55-86FA-CC68A71E862B}" type="datetimeFigureOut">
              <a:rPr lang="pt-BR" smtClean="0"/>
              <a:pPr/>
              <a:t>5/11/2011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76784-EE2D-4A92-9F43-482DB85D5D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BA69-050A-4C55-86FA-CC68A71E862B}" type="datetimeFigureOut">
              <a:rPr lang="pt-BR" smtClean="0"/>
              <a:pPr/>
              <a:t>5/11/2011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B76784-EE2D-4A92-9F43-482DB85D5D1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8EBA69-050A-4C55-86FA-CC68A71E862B}" type="datetimeFigureOut">
              <a:rPr lang="pt-BR" smtClean="0"/>
              <a:pPr/>
              <a:t>5/11/2011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B76784-EE2D-4A92-9F43-482DB85D5D15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920880" cy="3384376"/>
          </a:xfrm>
        </p:spPr>
        <p:txBody>
          <a:bodyPr>
            <a:normAutofit fontScale="90000"/>
          </a:bodyPr>
          <a:lstStyle/>
          <a:p>
            <a:r>
              <a:rPr lang="pt-BR" sz="4900" b="1" dirty="0" smtClean="0">
                <a:cs typeface="Arial" pitchFamily="34" charset="0"/>
              </a:rPr>
              <a:t/>
            </a:r>
            <a:br>
              <a:rPr lang="pt-BR" sz="4900" b="1" dirty="0" smtClean="0">
                <a:cs typeface="Arial" pitchFamily="34" charset="0"/>
              </a:rPr>
            </a:br>
            <a:r>
              <a:rPr lang="pt-BR" sz="4900" dirty="0" smtClean="0">
                <a:cs typeface="Arial" pitchFamily="34" charset="0"/>
              </a:rPr>
              <a:t/>
            </a:r>
            <a:br>
              <a:rPr lang="pt-BR" sz="4900" dirty="0" smtClean="0">
                <a:cs typeface="Arial" pitchFamily="34" charset="0"/>
              </a:rPr>
            </a:br>
            <a:r>
              <a:rPr lang="pt-BR" sz="4900" dirty="0" smtClean="0">
                <a:cs typeface="Arial" pitchFamily="34" charset="0"/>
              </a:rPr>
              <a:t/>
            </a:r>
            <a:br>
              <a:rPr lang="pt-BR" sz="4900" dirty="0" smtClean="0">
                <a:cs typeface="Arial" pitchFamily="34" charset="0"/>
              </a:rPr>
            </a:br>
            <a:r>
              <a:rPr lang="pt-BR" sz="4900" dirty="0" smtClean="0">
                <a:cs typeface="Arial" pitchFamily="34" charset="0"/>
              </a:rPr>
              <a:t/>
            </a:r>
            <a:br>
              <a:rPr lang="pt-BR" sz="4900" dirty="0" smtClean="0">
                <a:cs typeface="Arial" pitchFamily="34" charset="0"/>
              </a:rPr>
            </a:br>
            <a:r>
              <a:rPr lang="pt-BR" sz="4900" b="1" dirty="0" smtClean="0">
                <a:cs typeface="Arial" pitchFamily="34" charset="0"/>
              </a:rPr>
              <a:t>Trabalhos realizados no ano de 2011 pela Secretaria Municipal de Agricultura e Meio Ambiente </a:t>
            </a:r>
            <a:r>
              <a:rPr lang="pt-BR" dirty="0" smtClean="0">
                <a:cs typeface="Arial" pitchFamily="34" charset="0"/>
              </a:rPr>
              <a:t/>
            </a:r>
            <a:br>
              <a:rPr lang="pt-BR" dirty="0" smtClean="0">
                <a:cs typeface="Arial" pitchFamily="34" charset="0"/>
              </a:rPr>
            </a:br>
            <a:endParaRPr lang="pt-BR" dirty="0"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3568" y="4221088"/>
            <a:ext cx="7776864" cy="19442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pt-BR" b="1" cap="all" dirty="0" smtClean="0"/>
          </a:p>
          <a:p>
            <a:pPr>
              <a:spcBef>
                <a:spcPts val="0"/>
              </a:spcBef>
            </a:pPr>
            <a:r>
              <a:rPr lang="pt-BR" sz="2400" b="1" cap="all" dirty="0" smtClean="0">
                <a:solidFill>
                  <a:schemeClr val="tx1"/>
                </a:solidFill>
                <a:latin typeface="+mj-lt"/>
              </a:rPr>
              <a:t>Juarez Nicolau </a:t>
            </a:r>
            <a:r>
              <a:rPr lang="pt-BR" sz="2400" b="1" cap="all" dirty="0" err="1" smtClean="0">
                <a:solidFill>
                  <a:schemeClr val="tx1"/>
                </a:solidFill>
                <a:latin typeface="+mj-lt"/>
              </a:rPr>
              <a:t>Borga</a:t>
            </a:r>
            <a:endParaRPr lang="pt-BR" sz="2400" b="1" cap="all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Secretário de Agricultura e Meio Ambiente</a:t>
            </a:r>
          </a:p>
          <a:p>
            <a:pPr>
              <a:spcBef>
                <a:spcPts val="0"/>
              </a:spcBef>
            </a:pP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Iomerê - SC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Autofit/>
          </a:bodyPr>
          <a:lstStyle/>
          <a:p>
            <a:r>
              <a:rPr lang="pt-BR" sz="4400" dirty="0" smtClean="0"/>
              <a:t>Serviço de Escavadeira Hidráulica – Convênio AMARP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493520"/>
          </a:xfrm>
        </p:spPr>
        <p:txBody>
          <a:bodyPr/>
          <a:lstStyle/>
          <a:p>
            <a:r>
              <a:rPr lang="pt-BR" dirty="0" smtClean="0">
                <a:latin typeface="Book Antiqua" pitchFamily="18" charset="0"/>
              </a:rPr>
              <a:t>Foram prestadas 200 horas de serviços, onde foram feitas 32 açudes nas propriedades do interior, com valor de R$ 9.200,00.  </a:t>
            </a:r>
            <a:endParaRPr lang="pt-BR" dirty="0">
              <a:latin typeface="Book Antiqua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39552" y="4077072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Serviço de Escavadeira Hidráulica: Destoque 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83568" y="5229200"/>
            <a:ext cx="8229600" cy="12054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No ano de 2011 prestou-se 750 horas de serviços com a escavadeira hidráulica com auxílio de 50% da hora,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Valor gasto </a:t>
            </a:r>
            <a:r>
              <a:rPr kumimoji="0" lang="pt-B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46.125,00</a:t>
            </a: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776864" cy="1714202"/>
          </a:xfrm>
        </p:spPr>
        <p:txBody>
          <a:bodyPr>
            <a:normAutofit/>
          </a:bodyPr>
          <a:lstStyle/>
          <a:p>
            <a:r>
              <a:rPr lang="pt-BR" dirty="0" smtClean="0"/>
              <a:t>Máquinas e Implementos Agrícolas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852936"/>
            <a:ext cx="8229600" cy="3528392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Book Antiqua" pitchFamily="18" charset="0"/>
              </a:rPr>
              <a:t>01 </a:t>
            </a:r>
            <a:r>
              <a:rPr lang="pt-BR" dirty="0" err="1" smtClean="0">
                <a:latin typeface="Book Antiqua" pitchFamily="18" charset="0"/>
              </a:rPr>
              <a:t>Ensiladeira</a:t>
            </a:r>
            <a:r>
              <a:rPr lang="pt-BR" dirty="0" smtClean="0">
                <a:latin typeface="Book Antiqua" pitchFamily="18" charset="0"/>
              </a:rPr>
              <a:t>;</a:t>
            </a:r>
          </a:p>
          <a:p>
            <a:r>
              <a:rPr lang="pt-BR" dirty="0" smtClean="0">
                <a:latin typeface="Book Antiqua" pitchFamily="18" charset="0"/>
              </a:rPr>
              <a:t>01 Distribuidores de Adubo Orgânico;</a:t>
            </a:r>
          </a:p>
          <a:p>
            <a:r>
              <a:rPr lang="pt-BR" dirty="0" smtClean="0">
                <a:latin typeface="Book Antiqua" pitchFamily="18" charset="0"/>
              </a:rPr>
              <a:t>01 Plantadeira;</a:t>
            </a:r>
          </a:p>
          <a:p>
            <a:r>
              <a:rPr lang="pt-BR" dirty="0" smtClean="0">
                <a:latin typeface="Book Antiqua" pitchFamily="18" charset="0"/>
              </a:rPr>
              <a:t>03 Distribuidor de calcário</a:t>
            </a:r>
          </a:p>
          <a:p>
            <a:r>
              <a:rPr lang="pt-BR" dirty="0" smtClean="0">
                <a:latin typeface="Book Antiqua" pitchFamily="18" charset="0"/>
              </a:rPr>
              <a:t>03Carretos;</a:t>
            </a:r>
          </a:p>
          <a:p>
            <a:r>
              <a:rPr lang="pt-BR" dirty="0" smtClean="0">
                <a:latin typeface="Book Antiqua" pitchFamily="18" charset="0"/>
              </a:rPr>
              <a:t>Foram distribuídas  a as associações com valor de contrapartida de R$ 17,440,00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Censo Agropecuário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89120"/>
          </a:xfrm>
        </p:spPr>
        <p:txBody>
          <a:bodyPr/>
          <a:lstStyle/>
          <a:p>
            <a:r>
              <a:rPr lang="pt-BR" dirty="0" smtClean="0">
                <a:latin typeface="Book Antiqua" pitchFamily="18" charset="0"/>
              </a:rPr>
              <a:t>A Secretaria de Agricultura e Meio Ambiente contratou a Empresa Alô Brasil para realizar no município o Censo Agropecuário, afim de obter conhecimento sobre a real situação do setor agrícola de Iomerê e com isso buscar recursos para garantir a qualidade de vida dos agricultores </a:t>
            </a:r>
            <a:r>
              <a:rPr lang="pt-BR" dirty="0" err="1" smtClean="0">
                <a:latin typeface="Book Antiqua" pitchFamily="18" charset="0"/>
              </a:rPr>
              <a:t>iomerenses</a:t>
            </a:r>
            <a:r>
              <a:rPr lang="pt-BR" dirty="0" smtClean="0">
                <a:latin typeface="Book Antiqu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pt-BR" dirty="0" smtClean="0"/>
              <a:t>Poços Artesianos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1133480"/>
          </a:xfrm>
        </p:spPr>
        <p:txBody>
          <a:bodyPr/>
          <a:lstStyle/>
          <a:p>
            <a:r>
              <a:rPr lang="pt-BR" dirty="0" smtClean="0">
                <a:latin typeface="Book Antiqua" pitchFamily="18" charset="0"/>
              </a:rPr>
              <a:t>Foram beneficiadas 35 famílias residentes na Linha </a:t>
            </a:r>
            <a:r>
              <a:rPr lang="pt-BR" dirty="0" err="1" smtClean="0">
                <a:latin typeface="Book Antiqua" pitchFamily="18" charset="0"/>
              </a:rPr>
              <a:t>Menegatti</a:t>
            </a:r>
            <a:r>
              <a:rPr lang="pt-BR" dirty="0" smtClean="0">
                <a:latin typeface="Book Antiqua" pitchFamily="18" charset="0"/>
              </a:rPr>
              <a:t> e Linha Bonita.</a:t>
            </a:r>
            <a:endParaRPr lang="pt-BR" dirty="0">
              <a:latin typeface="Book Antiqua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7544" y="2564904"/>
            <a:ext cx="8229600" cy="85496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Fonte Caxambu</a:t>
            </a:r>
            <a:endParaRPr kumimoji="0" lang="pt-B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3501008"/>
            <a:ext cx="8229600" cy="11334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Entregue aos agricultores 30m³ de pedra de mão e 09 tubos caxambu  para proteção de nascentes de água.</a:t>
            </a: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39552" y="4221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Controle de Borrachudos</a:t>
            </a:r>
            <a:endParaRPr kumimoji="0" lang="pt-B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67544" y="5445224"/>
            <a:ext cx="8229600" cy="11334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É realizado o controle de borrachudos no município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Foi gasto  25.000,00 </a:t>
            </a: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 Balde Cheio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>
                <a:latin typeface="Book Antiqua" pitchFamily="18" charset="0"/>
              </a:rPr>
              <a:t>Contratação da empresa COOPERIDEAL no valor  mensal de R$ 920,00 para treinamento e capacitação de técnicos e produtores  para correta aplicação de tecnologias indicadas na produção de leite.  Foi escolhido uma propriedade modelo para iniciar os trabalhos afim de expandir para as demais propriedades interessadas em aderir o programa.</a:t>
            </a:r>
          </a:p>
          <a:p>
            <a:endParaRPr lang="pt-BR" dirty="0" smtClean="0">
              <a:latin typeface="Book Antiqua" pitchFamily="18" charset="0"/>
            </a:endParaRPr>
          </a:p>
          <a:p>
            <a:r>
              <a:rPr lang="pt-BR" b="1" dirty="0" smtClean="0">
                <a:latin typeface="Book Antiqua" pitchFamily="18" charset="0"/>
              </a:rPr>
              <a:t>Dados do Programa: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</a:pPr>
            <a:r>
              <a:rPr lang="pt-BR" dirty="0" smtClean="0">
                <a:latin typeface="Book Antiqua" pitchFamily="18" charset="0"/>
              </a:rPr>
              <a:t>O programa teve início em maio de 2011;</a:t>
            </a:r>
          </a:p>
          <a:p>
            <a:pPr lvl="1">
              <a:buClr>
                <a:schemeClr val="tx2">
                  <a:lumMod val="40000"/>
                  <a:lumOff val="60000"/>
                </a:schemeClr>
              </a:buClr>
            </a:pPr>
            <a:r>
              <a:rPr lang="pt-BR" dirty="0" smtClean="0">
                <a:latin typeface="Book Antiqua" pitchFamily="18" charset="0"/>
              </a:rPr>
              <a:t>Atualmente são assistidas 11 propriedade mais a propriedade modelo;</a:t>
            </a:r>
          </a:p>
          <a:p>
            <a:pPr lvl="1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1" cy="5328592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pt-BR" sz="3600" dirty="0" smtClean="0">
                <a:solidFill>
                  <a:schemeClr val="tx2"/>
                </a:solidFill>
                <a:latin typeface="+mj-lt"/>
              </a:rPr>
              <a:t>Resultados das 10 primeiras propriedades que aderiram o programa:</a:t>
            </a:r>
          </a:p>
          <a:p>
            <a:pPr lvl="1">
              <a:buNone/>
            </a:pPr>
            <a:endParaRPr lang="pt-BR" b="1" dirty="0" smtClean="0"/>
          </a:p>
          <a:p>
            <a:pPr lvl="2">
              <a:buClr>
                <a:schemeClr val="tx2">
                  <a:lumMod val="40000"/>
                  <a:lumOff val="60000"/>
                </a:schemeClr>
              </a:buClr>
            </a:pPr>
            <a:r>
              <a:rPr lang="pt-BR" dirty="0" smtClean="0">
                <a:latin typeface="Book Antiqua" pitchFamily="18" charset="0"/>
              </a:rPr>
              <a:t>Produção Inicial: </a:t>
            </a:r>
            <a:r>
              <a:rPr lang="pt-BR" b="1" dirty="0" smtClean="0">
                <a:latin typeface="Book Antiqua" pitchFamily="18" charset="0"/>
              </a:rPr>
              <a:t>56.640 litros/mês</a:t>
            </a:r>
          </a:p>
          <a:p>
            <a:pPr lvl="2">
              <a:buClr>
                <a:schemeClr val="tx2">
                  <a:lumMod val="40000"/>
                  <a:lumOff val="60000"/>
                </a:schemeClr>
              </a:buClr>
            </a:pPr>
            <a:r>
              <a:rPr lang="pt-BR" dirty="0" smtClean="0">
                <a:latin typeface="Book Antiqua" pitchFamily="18" charset="0"/>
              </a:rPr>
              <a:t>Produção Atual: </a:t>
            </a:r>
            <a:r>
              <a:rPr lang="pt-BR" b="1" dirty="0" smtClean="0">
                <a:latin typeface="Book Antiqua" pitchFamily="18" charset="0"/>
              </a:rPr>
              <a:t>83.370 litros/mês</a:t>
            </a:r>
          </a:p>
          <a:p>
            <a:pPr lvl="2">
              <a:buClr>
                <a:schemeClr val="tx2">
                  <a:lumMod val="40000"/>
                  <a:lumOff val="60000"/>
                </a:schemeClr>
              </a:buClr>
            </a:pPr>
            <a:r>
              <a:rPr lang="pt-BR" dirty="0" smtClean="0">
                <a:latin typeface="Book Antiqua" pitchFamily="18" charset="0"/>
              </a:rPr>
              <a:t>Crescimento da Produção Mensal: </a:t>
            </a:r>
            <a:r>
              <a:rPr lang="pt-BR" b="1" dirty="0" smtClean="0">
                <a:latin typeface="Book Antiqua" pitchFamily="18" charset="0"/>
              </a:rPr>
              <a:t>26.730 litros</a:t>
            </a:r>
          </a:p>
          <a:p>
            <a:pPr lvl="2">
              <a:buClr>
                <a:schemeClr val="tx2">
                  <a:lumMod val="40000"/>
                  <a:lumOff val="60000"/>
                </a:schemeClr>
              </a:buClr>
            </a:pPr>
            <a:r>
              <a:rPr lang="pt-BR" dirty="0" smtClean="0">
                <a:latin typeface="Book Antiqua" pitchFamily="18" charset="0"/>
              </a:rPr>
              <a:t>Valor Mensal recebido pela diferença do crescimento da produção: </a:t>
            </a:r>
            <a:r>
              <a:rPr lang="pt-BR" b="1" dirty="0" smtClean="0">
                <a:latin typeface="Book Antiqua" pitchFamily="18" charset="0"/>
              </a:rPr>
              <a:t>R$ 22.450,00 </a:t>
            </a:r>
          </a:p>
          <a:p>
            <a:pPr lvl="2">
              <a:buClr>
                <a:schemeClr val="tx2">
                  <a:lumMod val="40000"/>
                  <a:lumOff val="60000"/>
                </a:schemeClr>
              </a:buClr>
            </a:pPr>
            <a:r>
              <a:rPr lang="pt-BR" dirty="0" smtClean="0">
                <a:latin typeface="Book Antiqua" pitchFamily="18" charset="0"/>
              </a:rPr>
              <a:t>Valor Anual recebido pela diferença do crescimento da produção: </a:t>
            </a:r>
            <a:r>
              <a:rPr lang="pt-BR" b="1" dirty="0" smtClean="0">
                <a:latin typeface="Book Antiqua" pitchFamily="18" charset="0"/>
              </a:rPr>
              <a:t>R$ 269.400,00</a:t>
            </a:r>
          </a:p>
          <a:p>
            <a:pPr lvl="2">
              <a:buClr>
                <a:schemeClr val="tx2">
                  <a:lumMod val="40000"/>
                  <a:lumOff val="60000"/>
                </a:schemeClr>
              </a:buClr>
            </a:pPr>
            <a:r>
              <a:rPr lang="pt-BR" dirty="0" smtClean="0">
                <a:latin typeface="Book Antiqua" pitchFamily="18" charset="0"/>
              </a:rPr>
              <a:t>Média de Produção Vaca/dia Inicial: </a:t>
            </a:r>
            <a:r>
              <a:rPr lang="pt-BR" b="1" dirty="0" smtClean="0">
                <a:latin typeface="Book Antiqua" pitchFamily="18" charset="0"/>
              </a:rPr>
              <a:t>14,97 litros</a:t>
            </a:r>
          </a:p>
          <a:p>
            <a:pPr lvl="2">
              <a:buClr>
                <a:schemeClr val="tx2">
                  <a:lumMod val="40000"/>
                  <a:lumOff val="60000"/>
                </a:schemeClr>
              </a:buClr>
            </a:pPr>
            <a:r>
              <a:rPr lang="pt-BR" dirty="0" smtClean="0">
                <a:latin typeface="Book Antiqua" pitchFamily="18" charset="0"/>
              </a:rPr>
              <a:t>Média de Produção Vaca/dia Atual: </a:t>
            </a:r>
            <a:r>
              <a:rPr lang="pt-BR" b="1" dirty="0" smtClean="0">
                <a:latin typeface="Book Antiqua" pitchFamily="18" charset="0"/>
              </a:rPr>
              <a:t>17,49 litros</a:t>
            </a:r>
          </a:p>
          <a:p>
            <a:pPr lvl="2">
              <a:buClr>
                <a:schemeClr val="tx2">
                  <a:lumMod val="40000"/>
                  <a:lumOff val="60000"/>
                </a:schemeClr>
              </a:buClr>
            </a:pPr>
            <a:r>
              <a:rPr lang="pt-BR" dirty="0" smtClean="0">
                <a:latin typeface="Book Antiqua" pitchFamily="18" charset="0"/>
              </a:rPr>
              <a:t>Meta a ser atingida por Vaca/dia: </a:t>
            </a:r>
            <a:r>
              <a:rPr lang="pt-BR" b="1" dirty="0" smtClean="0">
                <a:latin typeface="Book Antiqua" pitchFamily="18" charset="0"/>
              </a:rPr>
              <a:t>20 litros</a:t>
            </a:r>
          </a:p>
          <a:p>
            <a:pPr lvl="2">
              <a:buClr>
                <a:schemeClr val="tx2">
                  <a:lumMod val="40000"/>
                  <a:lumOff val="60000"/>
                </a:schemeClr>
              </a:buClr>
            </a:pPr>
            <a:r>
              <a:rPr lang="pt-BR" dirty="0" smtClean="0">
                <a:latin typeface="Book Antiqua" pitchFamily="18" charset="0"/>
              </a:rPr>
              <a:t>Meta a ser atingida até o final de 2012: </a:t>
            </a:r>
            <a:r>
              <a:rPr lang="pt-BR" b="1" dirty="0" smtClean="0">
                <a:latin typeface="Book Antiqua" pitchFamily="18" charset="0"/>
              </a:rPr>
              <a:t>92.400 litros/mês</a:t>
            </a:r>
          </a:p>
          <a:p>
            <a:pPr lvl="2">
              <a:buNone/>
            </a:pPr>
            <a:endParaRPr lang="pt-BR" dirty="0" smtClean="0"/>
          </a:p>
          <a:p>
            <a:pPr lvl="2"/>
            <a:endParaRPr lang="pt-BR" dirty="0" smtClean="0"/>
          </a:p>
          <a:p>
            <a:pPr lvl="2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K:\DSC00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10698"/>
            <a:ext cx="3744416" cy="2808312"/>
          </a:xfrm>
          <a:prstGeom prst="rect">
            <a:avLst/>
          </a:prstGeom>
          <a:noFill/>
        </p:spPr>
      </p:pic>
      <p:pic>
        <p:nvPicPr>
          <p:cNvPr id="3075" name="Picture 3" descr="F:\0.972304001320171216_dsc005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29744"/>
            <a:ext cx="4052822" cy="3039616"/>
          </a:xfrm>
          <a:prstGeom prst="rect">
            <a:avLst/>
          </a:prstGeom>
          <a:noFill/>
        </p:spPr>
      </p:pic>
      <p:pic>
        <p:nvPicPr>
          <p:cNvPr id="3076" name="Picture 4" descr="K:\Cópia de DSC00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933056"/>
            <a:ext cx="3611893" cy="2708920"/>
          </a:xfrm>
          <a:prstGeom prst="rect">
            <a:avLst/>
          </a:prstGeom>
          <a:noFill/>
        </p:spPr>
      </p:pic>
      <p:pic>
        <p:nvPicPr>
          <p:cNvPr id="1028" name="Picture 4" descr="C:\Documents and Settings\Cliente\Meus documentos\Downloads\Imagens para apresentação\DSC00442 - Cóp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549" y="908720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Obrigado pela Presença!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pt-BR" dirty="0" smtClean="0"/>
              <a:t>Coleta de Lixo Reciclável: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504653"/>
            <a:ext cx="8003232" cy="4353347"/>
          </a:xfrm>
        </p:spPr>
        <p:txBody>
          <a:bodyPr/>
          <a:lstStyle/>
          <a:p>
            <a:r>
              <a:rPr lang="pt-BR" dirty="0" smtClean="0">
                <a:latin typeface="Book Antiqua" pitchFamily="18" charset="0"/>
              </a:rPr>
              <a:t>Realizada no interior do município, onde são recolhidos 40 cúbicos de material reciclável por mês, obtendo 480 cúbicos ao ano;</a:t>
            </a:r>
            <a:endParaRPr lang="pt-BR" dirty="0"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0467">
            <a:off x="5166121" y="3982594"/>
            <a:ext cx="3010644" cy="200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Programa de Melhoramento Genético Avançado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996952"/>
            <a:ext cx="8229600" cy="4525963"/>
          </a:xfrm>
        </p:spPr>
        <p:txBody>
          <a:bodyPr/>
          <a:lstStyle/>
          <a:p>
            <a:r>
              <a:rPr lang="pt-BR" dirty="0" smtClean="0">
                <a:latin typeface="Book Antiqua" pitchFamily="18" charset="0"/>
              </a:rPr>
              <a:t>Subsidio em no máximo 12 doses de sêmen no valor de R$ 12,00 para os produtores rurais que se encaixam no programa;</a:t>
            </a:r>
          </a:p>
          <a:p>
            <a:r>
              <a:rPr lang="pt-BR" dirty="0" smtClean="0">
                <a:latin typeface="Book Antiqua" pitchFamily="18" charset="0"/>
              </a:rPr>
              <a:t>Em 2011 foram beneficiados 08 produtores com 92 doses totalizando R$ 1.104,00</a:t>
            </a:r>
            <a:endParaRPr lang="pt-BR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Programa de Melhoramento Genético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492896"/>
            <a:ext cx="8784976" cy="3816424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None/>
            </a:pPr>
            <a:r>
              <a:rPr lang="pt-BR" dirty="0" smtClean="0">
                <a:latin typeface="Book Antiqua" pitchFamily="18" charset="0"/>
              </a:rPr>
              <a:t>São 28 botijões abastecidos pela Secretaria, e distribuídos  os seguintes materiais:</a:t>
            </a:r>
          </a:p>
          <a:p>
            <a:pPr>
              <a:spcAft>
                <a:spcPts val="600"/>
              </a:spcAft>
              <a:buNone/>
            </a:pPr>
            <a:endParaRPr lang="pt-BR" sz="1000" i="1" dirty="0" smtClean="0">
              <a:latin typeface="Book Antiqua" pitchFamily="18" charset="0"/>
            </a:endParaRPr>
          </a:p>
          <a:p>
            <a:pPr>
              <a:spcAft>
                <a:spcPts val="600"/>
              </a:spcAft>
            </a:pPr>
            <a:r>
              <a:rPr lang="pt-BR" dirty="0" smtClean="0">
                <a:latin typeface="Book Antiqua" pitchFamily="18" charset="0"/>
              </a:rPr>
              <a:t>Nitrogênio: </a:t>
            </a:r>
            <a:r>
              <a:rPr lang="pt-BR" b="1" dirty="0" smtClean="0">
                <a:latin typeface="Book Antiqua" pitchFamily="18" charset="0"/>
              </a:rPr>
              <a:t>1.842,8 litros </a:t>
            </a:r>
            <a:r>
              <a:rPr lang="pt-BR" dirty="0" smtClean="0">
                <a:latin typeface="Book Antiqua" pitchFamily="18" charset="0"/>
              </a:rPr>
              <a:t>no valor de R$ 4.791,28</a:t>
            </a:r>
          </a:p>
          <a:p>
            <a:pPr>
              <a:spcAft>
                <a:spcPts val="600"/>
              </a:spcAft>
            </a:pPr>
            <a:r>
              <a:rPr lang="pt-BR" dirty="0" smtClean="0">
                <a:latin typeface="Book Antiqua" pitchFamily="18" charset="0"/>
              </a:rPr>
              <a:t>Bainha:  </a:t>
            </a:r>
            <a:r>
              <a:rPr lang="pt-BR" b="1" dirty="0" smtClean="0">
                <a:latin typeface="Book Antiqua" pitchFamily="18" charset="0"/>
              </a:rPr>
              <a:t>45 pacotes </a:t>
            </a:r>
            <a:r>
              <a:rPr lang="pt-BR" dirty="0" smtClean="0">
                <a:latin typeface="Book Antiqua" pitchFamily="18" charset="0"/>
              </a:rPr>
              <a:t>com 50 bainhas no valor de R$ 607,50</a:t>
            </a:r>
          </a:p>
          <a:p>
            <a:pPr>
              <a:spcAft>
                <a:spcPts val="600"/>
              </a:spcAft>
            </a:pPr>
            <a:r>
              <a:rPr lang="pt-BR" dirty="0" smtClean="0">
                <a:latin typeface="Book Antiqua" pitchFamily="18" charset="0"/>
              </a:rPr>
              <a:t>Luvas: </a:t>
            </a:r>
            <a:r>
              <a:rPr lang="pt-BR" b="1" dirty="0" smtClean="0">
                <a:latin typeface="Book Antiqua" pitchFamily="18" charset="0"/>
              </a:rPr>
              <a:t>120 pacotes </a:t>
            </a:r>
            <a:r>
              <a:rPr lang="pt-BR" dirty="0" smtClean="0">
                <a:latin typeface="Book Antiqua" pitchFamily="18" charset="0"/>
              </a:rPr>
              <a:t>com 25 luvas no valor de R$ 990,00</a:t>
            </a:r>
          </a:p>
          <a:p>
            <a:pPr>
              <a:spcAft>
                <a:spcPts val="600"/>
              </a:spcAft>
            </a:pPr>
            <a:r>
              <a:rPr lang="pt-BR" dirty="0" smtClean="0">
                <a:latin typeface="Book Antiqua" pitchFamily="18" charset="0"/>
              </a:rPr>
              <a:t>Sêmen: </a:t>
            </a:r>
            <a:r>
              <a:rPr lang="pt-BR" b="1" dirty="0" smtClean="0">
                <a:latin typeface="Book Antiqua" pitchFamily="18" charset="0"/>
              </a:rPr>
              <a:t>2.000 doses </a:t>
            </a:r>
            <a:r>
              <a:rPr lang="pt-BR" dirty="0" smtClean="0">
                <a:latin typeface="Book Antiqua" pitchFamily="18" charset="0"/>
              </a:rPr>
              <a:t>de sêmen das raças </a:t>
            </a:r>
            <a:r>
              <a:rPr lang="pt-BR" cap="all" dirty="0" err="1" smtClean="0">
                <a:latin typeface="Book Antiqua" pitchFamily="18" charset="0"/>
              </a:rPr>
              <a:t>jersey</a:t>
            </a:r>
            <a:r>
              <a:rPr lang="pt-BR" dirty="0" smtClean="0">
                <a:latin typeface="Book Antiqua" pitchFamily="18" charset="0"/>
              </a:rPr>
              <a:t>, </a:t>
            </a:r>
            <a:r>
              <a:rPr lang="pt-BR" cap="all" dirty="0" smtClean="0">
                <a:latin typeface="Book Antiqua" pitchFamily="18" charset="0"/>
              </a:rPr>
              <a:t>holandesa</a:t>
            </a:r>
            <a:r>
              <a:rPr lang="pt-BR" dirty="0" smtClean="0">
                <a:latin typeface="Book Antiqua" pitchFamily="18" charset="0"/>
              </a:rPr>
              <a:t> e </a:t>
            </a:r>
            <a:r>
              <a:rPr lang="pt-BR" cap="all" dirty="0" err="1" smtClean="0">
                <a:latin typeface="Book Antiqua" pitchFamily="18" charset="0"/>
              </a:rPr>
              <a:t>red</a:t>
            </a:r>
            <a:r>
              <a:rPr lang="pt-BR" cap="all" dirty="0" smtClean="0">
                <a:latin typeface="Book Antiqua" pitchFamily="18" charset="0"/>
              </a:rPr>
              <a:t> angus</a:t>
            </a:r>
            <a:r>
              <a:rPr lang="pt-BR" dirty="0" smtClean="0">
                <a:latin typeface="Book Antiqua" pitchFamily="18" charset="0"/>
              </a:rPr>
              <a:t> no valor de R$ 19.346,00.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Curso de Inseminação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2616304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pt-BR" dirty="0" smtClean="0">
                <a:latin typeface="Book Antiqua" pitchFamily="18" charset="0"/>
              </a:rPr>
              <a:t>Realizado no mês de outubro de 2011 contou com a participação de 12 produtores de leite do município, onde a Secretaria Municipal de Agricultura e Meio Ambiente custeou 50% do valor  total do curso</a:t>
            </a:r>
            <a:endParaRPr lang="pt-BR" dirty="0">
              <a:latin typeface="Book Antiqua" pitchFamily="18" charset="0"/>
            </a:endParaRPr>
          </a:p>
        </p:txBody>
      </p:sp>
      <p:pic>
        <p:nvPicPr>
          <p:cNvPr id="4" name="Picture 2" descr="K:\DSC00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45024"/>
            <a:ext cx="3995936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28701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Horas de Trator de Pneu Prestadas aos Agricultores – Empresa TRAVAL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323528" y="2708920"/>
          <a:ext cx="8568950" cy="3286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467"/>
                <a:gridCol w="1093044"/>
                <a:gridCol w="1909751"/>
                <a:gridCol w="20506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ook Antiqua" pitchFamily="18" charset="0"/>
                        </a:rPr>
                        <a:t>Serviço</a:t>
                      </a:r>
                      <a:endParaRPr lang="pt-BR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ook Antiqua" pitchFamily="18" charset="0"/>
                        </a:rPr>
                        <a:t>Quantia</a:t>
                      </a:r>
                      <a:r>
                        <a:rPr lang="pt-BR" baseline="0" dirty="0" smtClean="0">
                          <a:latin typeface="Book Antiqua" pitchFamily="18" charset="0"/>
                        </a:rPr>
                        <a:t> </a:t>
                      </a:r>
                      <a:endParaRPr lang="pt-BR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ook Antiqua" pitchFamily="18" charset="0"/>
                        </a:rPr>
                        <a:t>Valor Auxílio (50%)</a:t>
                      </a:r>
                      <a:endParaRPr lang="pt-BR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Book Antiqua" pitchFamily="18" charset="0"/>
                        </a:rPr>
                        <a:t>Valor Total</a:t>
                      </a:r>
                      <a:endParaRPr lang="pt-BR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21248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Book Antiqua" pitchFamily="18" charset="0"/>
                        </a:rPr>
                        <a:t>Grade </a:t>
                      </a:r>
                      <a:r>
                        <a:rPr lang="pt-BR" dirty="0" err="1" smtClean="0">
                          <a:latin typeface="Book Antiqua" pitchFamily="18" charset="0"/>
                        </a:rPr>
                        <a:t>Aradora</a:t>
                      </a:r>
                      <a:endParaRPr lang="pt-BR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ook Antiqua" pitchFamily="18" charset="0"/>
                        </a:rPr>
                        <a:t>180</a:t>
                      </a:r>
                      <a:endParaRPr lang="pt-BR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ook Antiqua" pitchFamily="18" charset="0"/>
                        </a:rPr>
                        <a:t>R$ 34,00</a:t>
                      </a:r>
                      <a:endParaRPr lang="pt-BR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ook Antiqua" pitchFamily="18" charset="0"/>
                        </a:rPr>
                        <a:t>R$ 6.120,00</a:t>
                      </a:r>
                      <a:endParaRPr lang="pt-BR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Book Antiqua" pitchFamily="18" charset="0"/>
                        </a:rPr>
                        <a:t>Plantadeira 03 Linhas</a:t>
                      </a:r>
                      <a:endParaRPr lang="pt-BR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ook Antiqua" pitchFamily="18" charset="0"/>
                        </a:rPr>
                        <a:t>800</a:t>
                      </a:r>
                      <a:endParaRPr lang="pt-BR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ook Antiqua" pitchFamily="18" charset="0"/>
                        </a:rPr>
                        <a:t>R$ 34,00</a:t>
                      </a:r>
                      <a:endParaRPr lang="pt-BR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ook Antiqua" pitchFamily="18" charset="0"/>
                        </a:rPr>
                        <a:t>R$ 27.200,00</a:t>
                      </a:r>
                      <a:endParaRPr lang="pt-BR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Book Antiqua" pitchFamily="18" charset="0"/>
                        </a:rPr>
                        <a:t>Distribuidor de Adubo Orgânico</a:t>
                      </a:r>
                      <a:endParaRPr lang="pt-BR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ook Antiqua" pitchFamily="18" charset="0"/>
                        </a:rPr>
                        <a:t>230</a:t>
                      </a:r>
                      <a:endParaRPr lang="pt-BR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ook Antiqua" pitchFamily="18" charset="0"/>
                        </a:rPr>
                        <a:t>R$ 34,00</a:t>
                      </a:r>
                      <a:endParaRPr lang="pt-BR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ook Antiqua" pitchFamily="18" charset="0"/>
                        </a:rPr>
                        <a:t>R$ 7.820,00</a:t>
                      </a:r>
                      <a:endParaRPr lang="pt-BR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>
                          <a:latin typeface="Book Antiqua" pitchFamily="18" charset="0"/>
                        </a:rPr>
                        <a:t>Ensiladeira</a:t>
                      </a:r>
                      <a:endParaRPr lang="pt-BR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ook Antiqua" pitchFamily="18" charset="0"/>
                        </a:rPr>
                        <a:t>990</a:t>
                      </a:r>
                      <a:endParaRPr lang="pt-BR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ook Antiqua" pitchFamily="18" charset="0"/>
                        </a:rPr>
                        <a:t>R$ 34,00</a:t>
                      </a:r>
                      <a:endParaRPr lang="pt-BR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ook Antiqua" pitchFamily="18" charset="0"/>
                        </a:rPr>
                        <a:t>R$ 33.660,00</a:t>
                      </a:r>
                      <a:endParaRPr lang="pt-BR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Book Antiqua" pitchFamily="18" charset="0"/>
                        </a:rPr>
                        <a:t>Colheitadeira 01 Linha</a:t>
                      </a:r>
                      <a:endParaRPr lang="pt-BR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ook Antiqua" pitchFamily="18" charset="0"/>
                        </a:rPr>
                        <a:t>300</a:t>
                      </a:r>
                      <a:endParaRPr lang="pt-BR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ook Antiqua" pitchFamily="18" charset="0"/>
                        </a:rPr>
                        <a:t>R$ 34,00</a:t>
                      </a:r>
                      <a:endParaRPr lang="pt-BR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ook Antiqua" pitchFamily="18" charset="0"/>
                        </a:rPr>
                        <a:t>R$ 10.200,00</a:t>
                      </a:r>
                      <a:endParaRPr lang="pt-BR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Book Antiqua" pitchFamily="18" charset="0"/>
                        </a:rPr>
                        <a:t>Colheitadeira 02 Linhas</a:t>
                      </a:r>
                      <a:endParaRPr lang="pt-BR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ook Antiqua" pitchFamily="18" charset="0"/>
                        </a:rPr>
                        <a:t>500</a:t>
                      </a:r>
                      <a:endParaRPr lang="pt-BR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ook Antiqua" pitchFamily="18" charset="0"/>
                        </a:rPr>
                        <a:t>R$ 43,00</a:t>
                      </a:r>
                      <a:endParaRPr lang="pt-BR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Book Antiqua" pitchFamily="18" charset="0"/>
                        </a:rPr>
                        <a:t>R$ 21.500,00</a:t>
                      </a:r>
                      <a:endParaRPr lang="pt-BR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Book Antiqua" pitchFamily="18" charset="0"/>
                        </a:rPr>
                        <a:t>Total Horas:</a:t>
                      </a:r>
                      <a:endParaRPr lang="pt-BR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Book Antiqua" pitchFamily="18" charset="0"/>
                        </a:rPr>
                        <a:t>3.000 </a:t>
                      </a:r>
                      <a:endParaRPr lang="pt-BR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Book Antiqua" pitchFamily="18" charset="0"/>
                        </a:rPr>
                        <a:t>Total</a:t>
                      </a:r>
                      <a:r>
                        <a:rPr lang="pt-BR" b="1" baseline="0" dirty="0" smtClean="0">
                          <a:latin typeface="Book Antiqua" pitchFamily="18" charset="0"/>
                        </a:rPr>
                        <a:t> Valor:</a:t>
                      </a:r>
                      <a:endParaRPr lang="pt-BR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latin typeface="Book Antiqua" pitchFamily="18" charset="0"/>
                        </a:rPr>
                        <a:t>R$ 106.500,00</a:t>
                      </a:r>
                      <a:endParaRPr lang="pt-BR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604448" cy="158417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Serviço de Caminhão Distribuidor de Adubo Orgânico nas Propriedades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3356992"/>
            <a:ext cx="8229600" cy="1464176"/>
          </a:xfrm>
        </p:spPr>
        <p:txBody>
          <a:bodyPr/>
          <a:lstStyle/>
          <a:p>
            <a:r>
              <a:rPr lang="pt-BR" dirty="0" smtClean="0">
                <a:latin typeface="Book Antiqua" pitchFamily="18" charset="0"/>
              </a:rPr>
              <a:t>Foram 3250 horas prestadas de serviços aos agricultores com auxílio de 50% da hora, totalizando R$133.250,00</a:t>
            </a:r>
            <a:endParaRPr lang="pt-BR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Serviço de Trator Esteira: Destoque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468880"/>
            <a:ext cx="8229600" cy="4389120"/>
          </a:xfrm>
        </p:spPr>
        <p:txBody>
          <a:bodyPr/>
          <a:lstStyle/>
          <a:p>
            <a:r>
              <a:rPr lang="pt-BR" dirty="0" smtClean="0">
                <a:latin typeface="Book Antiqua" pitchFamily="18" charset="0"/>
              </a:rPr>
              <a:t>A Secretaria de Agricultura disponibilizou 200 horas de serviços com trator esteira para destoque, com subsidio de 50% da hora, com total de R$ 9.900,00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Curso de Secagem e Armazenamento de Grãos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2232248"/>
          </a:xfrm>
        </p:spPr>
        <p:txBody>
          <a:bodyPr/>
          <a:lstStyle/>
          <a:p>
            <a:r>
              <a:rPr lang="pt-BR" dirty="0" smtClean="0">
                <a:latin typeface="Book Antiqua" pitchFamily="18" charset="0"/>
              </a:rPr>
              <a:t>Curso realizado na EMATER de </a:t>
            </a:r>
            <a:r>
              <a:rPr lang="pt-BR" dirty="0" err="1" smtClean="0">
                <a:latin typeface="Book Antiqua" pitchFamily="18" charset="0"/>
              </a:rPr>
              <a:t>Erechim</a:t>
            </a:r>
            <a:r>
              <a:rPr lang="pt-BR" dirty="0" smtClean="0">
                <a:latin typeface="Book Antiqua" pitchFamily="18" charset="0"/>
              </a:rPr>
              <a:t> – RS, onde a Secretaria proporcionou o transporte de 03 agricultores do município acompanhados pelo técnico agrícola da Secretaria até o local.</a:t>
            </a:r>
            <a:endParaRPr lang="pt-BR" dirty="0">
              <a:latin typeface="Book Antiqua" pitchFamily="18" charset="0"/>
            </a:endParaRPr>
          </a:p>
        </p:txBody>
      </p:sp>
      <p:pic>
        <p:nvPicPr>
          <p:cNvPr id="1027" name="Picture 3" descr="K:\DSC00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203086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453</TotalTime>
  <Words>749</Words>
  <Application>Microsoft Office PowerPoint</Application>
  <PresentationFormat>Apresentação na tela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Fluxo</vt:lpstr>
      <vt:lpstr>    Trabalhos realizados no ano de 2011 pela Secretaria Municipal de Agricultura e Meio Ambiente  </vt:lpstr>
      <vt:lpstr>Coleta de Lixo Reciclável:</vt:lpstr>
      <vt:lpstr>Programa de Melhoramento Genético Avançado</vt:lpstr>
      <vt:lpstr>Programa de Melhoramento Genético </vt:lpstr>
      <vt:lpstr>Curso de Inseminação</vt:lpstr>
      <vt:lpstr>Horas de Trator de Pneu Prestadas aos Agricultores – Empresa TRAVAL</vt:lpstr>
      <vt:lpstr>Serviço de Caminhão Distribuidor de Adubo Orgânico nas Propriedades</vt:lpstr>
      <vt:lpstr>Serviço de Trator Esteira: Destoque </vt:lpstr>
      <vt:lpstr>Curso de Secagem e Armazenamento de Grãos</vt:lpstr>
      <vt:lpstr>Serviço de Escavadeira Hidráulica – Convênio AMARP</vt:lpstr>
      <vt:lpstr>Máquinas e Implementos Agrícolas</vt:lpstr>
      <vt:lpstr>Censo Agropecuário</vt:lpstr>
      <vt:lpstr>Poços Artesianos</vt:lpstr>
      <vt:lpstr>Programa Balde Cheio</vt:lpstr>
      <vt:lpstr>Slide 15</vt:lpstr>
      <vt:lpstr>Slide 16</vt:lpstr>
      <vt:lpstr>Obrigado pela Presença!</vt:lpstr>
    </vt:vector>
  </TitlesOfParts>
  <Company>Siga Informatica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Trabalhos realizados no ano de 2011 pela Secretaria Municipal de Agricultura e Meio Ambiente  </dc:title>
  <dc:creator>Cliente</dc:creator>
  <cp:lastModifiedBy>Cliente</cp:lastModifiedBy>
  <cp:revision>66</cp:revision>
  <dcterms:created xsi:type="dcterms:W3CDTF">2011-12-01T10:10:34Z</dcterms:created>
  <dcterms:modified xsi:type="dcterms:W3CDTF">2011-11-05T19:27:33Z</dcterms:modified>
</cp:coreProperties>
</file>