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7" r:id="rId3"/>
    <p:sldId id="257" r:id="rId4"/>
    <p:sldId id="259" r:id="rId5"/>
    <p:sldId id="278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60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0796AE1-E706-49E7-8B1B-8E46C3346931}">
          <p14:sldIdLst>
            <p14:sldId id="261"/>
            <p14:sldId id="277"/>
          </p14:sldIdLst>
        </p14:section>
        <p14:section name="Seção sem Título" id="{F0F7454F-B6C3-47E8-8A85-C010929CDAAC}">
          <p14:sldIdLst>
            <p14:sldId id="257"/>
            <p14:sldId id="259"/>
            <p14:sldId id="278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29/05/2023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41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29/05/2023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85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29/05/2023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97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29/05/2023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772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29/05/2023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146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29/05/2023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4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29/05/2023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201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29/05/2023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63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29/05/2023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02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29/05/2023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82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29/05/2023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45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C5316-DFC8-4993-AD88-E38C3F1F1505}" type="datetimeFigureOut">
              <a:rPr lang="pt-BR" smtClean="0"/>
              <a:t>29/05/2023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17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6D4391B9-ED89-4C1A-A62C-F728838C1EF2}"/>
              </a:ext>
            </a:extLst>
          </p:cNvPr>
          <p:cNvSpPr txBox="1">
            <a:spLocks/>
          </p:cNvSpPr>
          <p:nvPr/>
        </p:nvSpPr>
        <p:spPr>
          <a:xfrm>
            <a:off x="1842052" y="2842936"/>
            <a:ext cx="9833113" cy="2457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AUDIÊNCIA PÚBLICA</a:t>
            </a:r>
            <a:br>
              <a:rPr lang="pt-BR" sz="3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3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PARA AVALIAÇÃO DO CUMPRIMENTO</a:t>
            </a:r>
            <a:br>
              <a:rPr lang="pt-BR" sz="3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3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DAS METAS FISCAIS</a:t>
            </a:r>
            <a:br>
              <a:rPr lang="pt-BR" sz="40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sz="40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3A4B8E8A-FE42-4836-8AD2-DC073674AD62}"/>
              </a:ext>
            </a:extLst>
          </p:cNvPr>
          <p:cNvSpPr txBox="1">
            <a:spLocks/>
          </p:cNvSpPr>
          <p:nvPr/>
        </p:nvSpPr>
        <p:spPr>
          <a:xfrm>
            <a:off x="4465983" y="5033100"/>
            <a:ext cx="6718852" cy="771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cap="all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1º Quadrimestre/2023</a:t>
            </a:r>
            <a:endParaRPr lang="pt-BR" sz="3600" b="1" cap="all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8654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8EFAC1D-0F95-4190-A523-2F896F5E00D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PERCENTUAL APLICADO EM SAÚDE (15%)</a:t>
            </a:r>
          </a:p>
        </p:txBody>
      </p:sp>
      <p:pic>
        <p:nvPicPr>
          <p:cNvPr id="2" name="Filename hint" descr="Alternative text">
            <a:extLst>
              <a:ext uri="{FF2B5EF4-FFF2-40B4-BE49-F238E27FC236}">
                <a16:creationId xmlns:a16="http://schemas.microsoft.com/office/drawing/2014/main" id="{EEA48B4F-EBA6-DF60-60F8-9E7A66BD5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617" y="2055813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85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29367E9E-2071-4214-BE99-B329706BA1E3}"/>
              </a:ext>
            </a:extLst>
          </p:cNvPr>
          <p:cNvSpPr txBox="1">
            <a:spLocks/>
          </p:cNvSpPr>
          <p:nvPr/>
        </p:nvSpPr>
        <p:spPr>
          <a:xfrm>
            <a:off x="1333500" y="52704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PERCENTUAL APLICADO EM EDUCAÇÃO (25%)</a:t>
            </a:r>
          </a:p>
        </p:txBody>
      </p:sp>
      <p:pic>
        <p:nvPicPr>
          <p:cNvPr id="2" name="Filename hint" descr="Alternative text">
            <a:extLst>
              <a:ext uri="{FF2B5EF4-FFF2-40B4-BE49-F238E27FC236}">
                <a16:creationId xmlns:a16="http://schemas.microsoft.com/office/drawing/2014/main" id="{F704CD00-2384-B419-89A0-636B62D65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617" y="2128644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51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11802055-F93F-4C31-ABC0-0F6C50F0E476}"/>
              </a:ext>
            </a:extLst>
          </p:cNvPr>
          <p:cNvSpPr txBox="1">
            <a:spLocks/>
          </p:cNvSpPr>
          <p:nvPr/>
        </p:nvSpPr>
        <p:spPr>
          <a:xfrm>
            <a:off x="1333500" y="365125"/>
            <a:ext cx="10020300" cy="13179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latin typeface="Arial" panose="020B0604020202020204" pitchFamily="34" charset="0"/>
                <a:ea typeface="Calibri" panose="020F0502020204030204" pitchFamily="34" charset="0"/>
              </a:rPr>
              <a:t>APLICAÇÃO DE 70% </a:t>
            </a:r>
            <a:br>
              <a:rPr lang="en-US" sz="2800" b="1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2800" b="1">
                <a:latin typeface="Arial" panose="020B0604020202020204" pitchFamily="34" charset="0"/>
                <a:ea typeface="Calibri" panose="020F0502020204030204" pitchFamily="34" charset="0"/>
              </a:rPr>
              <a:t>DOS RECURSOS DO FUNDEB </a:t>
            </a:r>
            <a:br>
              <a:rPr lang="en-US" sz="2800" b="1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2800" b="1">
                <a:latin typeface="Arial" panose="020B0604020202020204" pitchFamily="34" charset="0"/>
                <a:ea typeface="Calibri" panose="020F0502020204030204" pitchFamily="34" charset="0"/>
              </a:rPr>
              <a:t>NA REMUNERAÇÃO DOS PROFISSIONAIS DO MAGISTÉRIO</a:t>
            </a:r>
            <a:endParaRPr lang="pt-BR" sz="2800" b="1" dirty="0"/>
          </a:p>
        </p:txBody>
      </p:sp>
      <p:pic>
        <p:nvPicPr>
          <p:cNvPr id="2" name="Filename hint" descr="Alternative text">
            <a:extLst>
              <a:ext uri="{FF2B5EF4-FFF2-40B4-BE49-F238E27FC236}">
                <a16:creationId xmlns:a16="http://schemas.microsoft.com/office/drawing/2014/main" id="{21677F6F-577E-97D3-8FA2-77DCF23AF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617" y="2048151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98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93002176-F895-4531-A9D4-498FEE0C9C0F}"/>
              </a:ext>
            </a:extLst>
          </p:cNvPr>
          <p:cNvSpPr txBox="1">
            <a:spLocks/>
          </p:cNvSpPr>
          <p:nvPr/>
        </p:nvSpPr>
        <p:spPr>
          <a:xfrm>
            <a:off x="1333500" y="16634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DESPESAS COM PESSOAL DO PODER EXECUTIVO (54%)</a:t>
            </a:r>
            <a:endParaRPr lang="pt-BR" sz="2800" b="1" dirty="0"/>
          </a:p>
        </p:txBody>
      </p:sp>
      <p:pic>
        <p:nvPicPr>
          <p:cNvPr id="2" name="Filename hint" descr="Alternative text">
            <a:extLst>
              <a:ext uri="{FF2B5EF4-FFF2-40B4-BE49-F238E27FC236}">
                <a16:creationId xmlns:a16="http://schemas.microsoft.com/office/drawing/2014/main" id="{FF8EA722-6A63-3EA0-0468-19151AEEE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634" y="1969618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67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ECC2B65-85C4-4276-965E-518794DFE456}"/>
              </a:ext>
            </a:extLst>
          </p:cNvPr>
          <p:cNvSpPr txBox="1"/>
          <p:nvPr/>
        </p:nvSpPr>
        <p:spPr>
          <a:xfrm>
            <a:off x="2199861" y="630992"/>
            <a:ext cx="80705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DESPESAS COM PESSOAL DO PODER LEGISLATIVO (6%)</a:t>
            </a:r>
            <a:endParaRPr lang="pt-BR" sz="2000" dirty="0"/>
          </a:p>
        </p:txBody>
      </p:sp>
      <p:pic>
        <p:nvPicPr>
          <p:cNvPr id="2" name="Filename hint" descr="Alternative text">
            <a:extLst>
              <a:ext uri="{FF2B5EF4-FFF2-40B4-BE49-F238E27FC236}">
                <a16:creationId xmlns:a16="http://schemas.microsoft.com/office/drawing/2014/main" id="{9E578817-8767-F7E7-D52C-38A935451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764" y="2216091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29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C45BD71-9531-4114-A7E2-DEDD1DD6C5D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DESPESAS COM PESSOAL CONSOLIDADO (60%)</a:t>
            </a:r>
            <a:endParaRPr lang="pt-BR" sz="2800" b="1" dirty="0"/>
          </a:p>
        </p:txBody>
      </p:sp>
      <p:pic>
        <p:nvPicPr>
          <p:cNvPr id="2" name="Filename hint" descr="Alternative text">
            <a:extLst>
              <a:ext uri="{FF2B5EF4-FFF2-40B4-BE49-F238E27FC236}">
                <a16:creationId xmlns:a16="http://schemas.microsoft.com/office/drawing/2014/main" id="{0B230AED-C4CE-BC7D-2445-36C197F3A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617" y="1943114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01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CD04B32-77B9-45A1-AC0B-726137549360}"/>
              </a:ext>
            </a:extLst>
          </p:cNvPr>
          <p:cNvSpPr txBox="1">
            <a:spLocks/>
          </p:cNvSpPr>
          <p:nvPr/>
        </p:nvSpPr>
        <p:spPr>
          <a:xfrm>
            <a:off x="3091070" y="683177"/>
            <a:ext cx="8093765" cy="132556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cap="all">
                <a:latin typeface="Arial" panose="020B0604020202020204" pitchFamily="34" charset="0"/>
                <a:ea typeface="Times New Roman" panose="02020603050405020304" pitchFamily="18" charset="0"/>
              </a:rPr>
              <a:t>ACOMPANHAMENTO DAS AÇÕES DE</a:t>
            </a:r>
            <a:br>
              <a:rPr lang="pt-BR" sz="2800" b="1" cap="all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800" b="1" cap="all">
                <a:latin typeface="Arial" panose="020B0604020202020204" pitchFamily="34" charset="0"/>
                <a:ea typeface="Times New Roman" panose="02020603050405020304" pitchFamily="18" charset="0"/>
              </a:rPr>
              <a:t>INVESTIMENTOS PREVISTAS NA LDO E LOA</a:t>
            </a:r>
            <a:br>
              <a:rPr lang="pt-BR" sz="1800" b="1" cap="all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dirty="0"/>
          </a:p>
        </p:txBody>
      </p:sp>
      <p:graphicFrame>
        <p:nvGraphicFramePr>
          <p:cNvPr id="6" name="Tabela 8">
            <a:extLst>
              <a:ext uri="{FF2B5EF4-FFF2-40B4-BE49-F238E27FC236}">
                <a16:creationId xmlns:a16="http://schemas.microsoft.com/office/drawing/2014/main" id="{7DFDF3B8-F57D-4191-A84D-48167738E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393766"/>
              </p:ext>
            </p:extLst>
          </p:nvPr>
        </p:nvGraphicFramePr>
        <p:xfrm>
          <a:off x="3287643" y="2008740"/>
          <a:ext cx="7032488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244">
                  <a:extLst>
                    <a:ext uri="{9D8B030D-6E8A-4147-A177-3AD203B41FA5}">
                      <a16:colId xmlns:a16="http://schemas.microsoft.com/office/drawing/2014/main" val="1897952171"/>
                    </a:ext>
                  </a:extLst>
                </a:gridCol>
                <a:gridCol w="3516244">
                  <a:extLst>
                    <a:ext uri="{9D8B030D-6E8A-4147-A177-3AD203B41FA5}">
                      <a16:colId xmlns:a16="http://schemas.microsoft.com/office/drawing/2014/main" val="4077084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3600" dirty="0"/>
                        <a:t>Classificação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3600" dirty="0"/>
                        <a:t>Valor (R$)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516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3600" dirty="0"/>
                        <a:t>Previsão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3600" dirty="0"/>
                        <a:t>38.750.000,00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238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3600" dirty="0"/>
                        <a:t>Suplementações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1.915.061,81 </a:t>
                      </a:r>
                    </a:p>
                  </a:txBody>
                  <a:tcPr marL="63500" marR="63500" marT="12700" marB="12700" anchor="ctr"/>
                </a:tc>
                <a:extLst>
                  <a:ext uri="{0D108BD9-81ED-4DB2-BD59-A6C34878D82A}">
                    <a16:rowId xmlns:a16="http://schemas.microsoft.com/office/drawing/2014/main" val="2687205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3600" dirty="0"/>
                        <a:t>Anulações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301.394,00</a:t>
                      </a:r>
                    </a:p>
                  </a:txBody>
                  <a:tcPr marL="63500" marR="63500" marT="12700" marB="12700" anchor="ctr"/>
                </a:tc>
                <a:extLst>
                  <a:ext uri="{0D108BD9-81ED-4DB2-BD59-A6C34878D82A}">
                    <a16:rowId xmlns:a16="http://schemas.microsoft.com/office/drawing/2014/main" val="398619241"/>
                  </a:ext>
                </a:extLst>
              </a:tr>
              <a:tr h="608343">
                <a:tc>
                  <a:txBody>
                    <a:bodyPr/>
                    <a:lstStyle/>
                    <a:p>
                      <a:r>
                        <a:rPr lang="pt-BR" sz="3600" dirty="0"/>
                        <a:t>Execução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17.519.759,65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626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3600" b="1" dirty="0"/>
                        <a:t>Saldo Atual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22.843.908,16</a:t>
                      </a:r>
                      <a:endParaRPr lang="pt-BR" sz="3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328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462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90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421FF231-76D8-42CE-A43B-B393FECE95CC}"/>
              </a:ext>
            </a:extLst>
          </p:cNvPr>
          <p:cNvSpPr txBox="1">
            <a:spLocks/>
          </p:cNvSpPr>
          <p:nvPr/>
        </p:nvSpPr>
        <p:spPr>
          <a:xfrm>
            <a:off x="2226366" y="2141537"/>
            <a:ext cx="9127434" cy="342437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Execução Orçamentária;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Metas Arrecadação;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Cronograma de Desembolso;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Aplicação de Recursos em Saúde (15%);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Aplicação de Recursos em Educação (25%);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Aplicação dos Recursos Recebidos do FUNDEB (70%);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Despesas com Pessoal;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Ações de Investimentos Previstas na LDO e LOA.</a:t>
            </a:r>
          </a:p>
          <a:p>
            <a:endParaRPr lang="pt-BR" dirty="0">
              <a:latin typeface="Georgia" panose="02040502050405020303" pitchFamily="18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AF733B5-E1E3-46B3-99E7-D421BE0C3EB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 cap="all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TEMAS A SEREM APRESENTADOS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9943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421FF231-76D8-42CE-A43B-B393FECE95CC}"/>
              </a:ext>
            </a:extLst>
          </p:cNvPr>
          <p:cNvSpPr txBox="1">
            <a:spLocks/>
          </p:cNvSpPr>
          <p:nvPr/>
        </p:nvSpPr>
        <p:spPr>
          <a:xfrm>
            <a:off x="2226366" y="2141537"/>
            <a:ext cx="9127434" cy="3424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latin typeface="Georgia" panose="02040502050405020303" pitchFamily="18" charset="0"/>
                <a:ea typeface="Times New Roman" panose="02020603050405020304" pitchFamily="18" charset="0"/>
              </a:rPr>
              <a:t>Lei Complementar n°101, de 04 de Maio de 2000, Art. 9°, § </a:t>
            </a:r>
            <a:r>
              <a:rPr lang="pt-BR">
                <a:latin typeface="Georgia" panose="02040502050405020303" pitchFamily="18" charset="0"/>
                <a:ea typeface="Times New Roman" panose="02020603050405020304" pitchFamily="18" charset="0"/>
              </a:rPr>
              <a:t>4°.</a:t>
            </a:r>
            <a:endParaRPr lang="pt-BR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Georgia" panose="02040502050405020303" pitchFamily="18" charset="0"/>
                <a:ea typeface="Times New Roman" panose="02020603050405020304" pitchFamily="18" charset="0"/>
              </a:rPr>
              <a:t>§ 4º - Até o final dos meses de Maio, Setembro e Fevereiro, o Poder Executivo demonstrará e avaliará o cumprimento das metas fiscais de cada quadrimestre, em Audiência Pública. </a:t>
            </a:r>
            <a:endParaRPr lang="pt-BR" dirty="0">
              <a:latin typeface="Georgia" panose="02040502050405020303" pitchFamily="18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AF733B5-E1E3-46B3-99E7-D421BE0C3EB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 cap="all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exigência legal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086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34E4B8-EFE4-B8A4-D781-0C4D14388171}"/>
              </a:ext>
            </a:extLst>
          </p:cNvPr>
          <p:cNvSpPr txBox="1">
            <a:spLocks/>
          </p:cNvSpPr>
          <p:nvPr/>
        </p:nvSpPr>
        <p:spPr>
          <a:xfrm>
            <a:off x="1683026" y="186879"/>
            <a:ext cx="9816548" cy="12251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</a:rPr>
              <a:t>RECEITA ORÇAMENTÁRIA</a:t>
            </a:r>
            <a:endParaRPr lang="pt-BR" sz="4000" b="1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30FE80F1-3B74-9B19-75A5-104AE88794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162050"/>
              </p:ext>
            </p:extLst>
          </p:nvPr>
        </p:nvGraphicFramePr>
        <p:xfrm>
          <a:off x="705678" y="1884823"/>
          <a:ext cx="10515600" cy="1677162"/>
        </p:xfrm>
        <a:graphic>
          <a:graphicData uri="http://schemas.openxmlformats.org/drawingml/2006/table">
            <a:tbl>
              <a:tblPr firstRow="1" firstCol="1" bandRow="1"/>
              <a:tblGrid>
                <a:gridCol w="4732020">
                  <a:extLst>
                    <a:ext uri="{9D8B030D-6E8A-4147-A177-3AD203B41FA5}">
                      <a16:colId xmlns:a16="http://schemas.microsoft.com/office/drawing/2014/main" val="2782735217"/>
                    </a:ext>
                  </a:extLst>
                </a:gridCol>
                <a:gridCol w="5783580">
                  <a:extLst>
                    <a:ext uri="{9D8B030D-6E8A-4147-A177-3AD203B41FA5}">
                      <a16:colId xmlns:a16="http://schemas.microsoft.com/office/drawing/2014/main" val="401407112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Arrecadada até o 1º Quadrimestre em Exercícios Anteriores</a:t>
                      </a:r>
                      <a:endParaRPr lang="pt-B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030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Exercício</a:t>
                      </a: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Valores</a:t>
                      </a: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86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6.573.810,09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652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7.206.310,45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4823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8.099.938,53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173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12.294.572,98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932060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4510979D-DAB6-974E-E700-3D4E639358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179202"/>
              </p:ext>
            </p:extLst>
          </p:nvPr>
        </p:nvGraphicFramePr>
        <p:xfrm>
          <a:off x="705678" y="4019550"/>
          <a:ext cx="10515600" cy="879348"/>
        </p:xfrm>
        <a:graphic>
          <a:graphicData uri="http://schemas.openxmlformats.org/drawingml/2006/table">
            <a:tbl>
              <a:tblPr firstRow="1" firstCol="1" bandRow="1"/>
              <a:tblGrid>
                <a:gridCol w="4732020">
                  <a:extLst>
                    <a:ext uri="{9D8B030D-6E8A-4147-A177-3AD203B41FA5}">
                      <a16:colId xmlns:a16="http://schemas.microsoft.com/office/drawing/2014/main" val="3299145979"/>
                    </a:ext>
                  </a:extLst>
                </a:gridCol>
                <a:gridCol w="5783580">
                  <a:extLst>
                    <a:ext uri="{9D8B030D-6E8A-4147-A177-3AD203B41FA5}">
                      <a16:colId xmlns:a16="http://schemas.microsoft.com/office/drawing/2014/main" val="911486257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Arrecadada até 1º Quadrimestre/2023</a:t>
                      </a:r>
                      <a:endParaRPr lang="pt-BR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5980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Orçamentária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11.052.017,87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869987"/>
                  </a:ext>
                </a:extLst>
              </a:tr>
              <a:tr h="210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Média Mensal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2.763.004,47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4208498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899FA603-C9EB-4B69-61F9-186D916F6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5623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7891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D3C60BA-BB51-4E5B-33B3-26CEF8624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6880E8A-2FCD-A8B4-3C61-0041FE253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664" y="2461260"/>
            <a:ext cx="9948672" cy="193548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0E7A560-9995-F489-075E-D4E5D069A8CB}"/>
              </a:ext>
            </a:extLst>
          </p:cNvPr>
          <p:cNvSpPr txBox="1">
            <a:spLocks/>
          </p:cNvSpPr>
          <p:nvPr/>
        </p:nvSpPr>
        <p:spPr>
          <a:xfrm>
            <a:off x="1121664" y="39659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DESPESA ORÇAMENTÁRIA</a:t>
            </a:r>
            <a:endParaRPr lang="pt-BR" sz="2800" b="1" dirty="0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1CC39942-3E29-578F-2804-608A64C63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679505"/>
              </p:ext>
            </p:extLst>
          </p:nvPr>
        </p:nvGraphicFramePr>
        <p:xfrm>
          <a:off x="665922" y="4396740"/>
          <a:ext cx="10515600" cy="879348"/>
        </p:xfrm>
        <a:graphic>
          <a:graphicData uri="http://schemas.openxmlformats.org/drawingml/2006/table">
            <a:tbl>
              <a:tblPr firstRow="1" firstCol="1" bandRow="1"/>
              <a:tblGrid>
                <a:gridCol w="4732020">
                  <a:extLst>
                    <a:ext uri="{9D8B030D-6E8A-4147-A177-3AD203B41FA5}">
                      <a16:colId xmlns:a16="http://schemas.microsoft.com/office/drawing/2014/main" val="1624864188"/>
                    </a:ext>
                  </a:extLst>
                </a:gridCol>
                <a:gridCol w="2891790">
                  <a:extLst>
                    <a:ext uri="{9D8B030D-6E8A-4147-A177-3AD203B41FA5}">
                      <a16:colId xmlns:a16="http://schemas.microsoft.com/office/drawing/2014/main" val="2198045083"/>
                    </a:ext>
                  </a:extLst>
                </a:gridCol>
                <a:gridCol w="2891790">
                  <a:extLst>
                    <a:ext uri="{9D8B030D-6E8A-4147-A177-3AD203B41FA5}">
                      <a16:colId xmlns:a16="http://schemas.microsoft.com/office/drawing/2014/main" val="3390545957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Despesa até 1º Quadrimestre/2023</a:t>
                      </a:r>
                      <a:endParaRPr lang="pt-BR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994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Despesa Orçamentária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17.519.759,65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8.959.133,40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566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Média Mensal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4.379.939,91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2.239.783,35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383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404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906C0714-A0AC-40A7-9DF8-B60060C0D165}"/>
              </a:ext>
            </a:extLst>
          </p:cNvPr>
          <p:cNvSpPr txBox="1">
            <a:spLocks/>
          </p:cNvSpPr>
          <p:nvPr/>
        </p:nvSpPr>
        <p:spPr>
          <a:xfrm>
            <a:off x="1408043" y="7288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RECEITA CORRENTE LÍQUIDA</a:t>
            </a:r>
            <a:endParaRPr lang="pt-BR" sz="28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0A399A9-7DEE-4DF3-A704-867DC526826F}"/>
              </a:ext>
            </a:extLst>
          </p:cNvPr>
          <p:cNvSpPr txBox="1"/>
          <p:nvPr/>
        </p:nvSpPr>
        <p:spPr>
          <a:xfrm>
            <a:off x="1702903" y="904952"/>
            <a:ext cx="99258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 o somatório das receitas tributárias, de contribuições, patrimoniais, industriais, agropecuárias, de serviços, transferências correntes e outras receitas também correntes, deduzidos</a:t>
            </a:r>
            <a:r>
              <a:rPr lang="pt-BR" sz="1800" dirty="0">
                <a:latin typeface="Arial" panose="020B0604020202020204" pitchFamily="34" charset="0"/>
                <a:ea typeface="Times New Roman" panose="02020603050405020304" pitchFamily="18" charset="0"/>
              </a:rPr>
              <a:t> nos m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unicípios, a contribuição dos servidores para o custeio do seu sistema de previdência e assistência social e as receitas provenientes da compensação financeira citada no § 9º do Art. 201 da Constituição</a:t>
            </a: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1A863ADB-23E9-2DE8-5C95-FE4F6E1D67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492851"/>
              </p:ext>
            </p:extLst>
          </p:nvPr>
        </p:nvGraphicFramePr>
        <p:xfrm>
          <a:off x="838200" y="2577790"/>
          <a:ext cx="10515600" cy="1677162"/>
        </p:xfrm>
        <a:graphic>
          <a:graphicData uri="http://schemas.openxmlformats.org/drawingml/2006/table">
            <a:tbl>
              <a:tblPr firstRow="1" firstCol="1" bandRow="1"/>
              <a:tblGrid>
                <a:gridCol w="4732020">
                  <a:extLst>
                    <a:ext uri="{9D8B030D-6E8A-4147-A177-3AD203B41FA5}">
                      <a16:colId xmlns:a16="http://schemas.microsoft.com/office/drawing/2014/main" val="969205769"/>
                    </a:ext>
                  </a:extLst>
                </a:gridCol>
                <a:gridCol w="5783580">
                  <a:extLst>
                    <a:ext uri="{9D8B030D-6E8A-4147-A177-3AD203B41FA5}">
                      <a16:colId xmlns:a16="http://schemas.microsoft.com/office/drawing/2014/main" val="399942243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Corrente Líquida (RCL) Arrecadada até 1º Quadrimestre</a:t>
                      </a:r>
                      <a:endParaRPr lang="pt-BR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6145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Exercício</a:t>
                      </a: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Valores</a:t>
                      </a: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83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6.432.095,33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967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6.410.577,11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0115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7.718.345,76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180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10.594.193,28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33282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C53C48E1-3C18-DF85-5E63-FE02E258A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841064"/>
              </p:ext>
            </p:extLst>
          </p:nvPr>
        </p:nvGraphicFramePr>
        <p:xfrm>
          <a:off x="745435" y="4554944"/>
          <a:ext cx="10515600" cy="879348"/>
        </p:xfrm>
        <a:graphic>
          <a:graphicData uri="http://schemas.openxmlformats.org/drawingml/2006/table">
            <a:tbl>
              <a:tblPr firstRow="1" firstCol="1" bandRow="1"/>
              <a:tblGrid>
                <a:gridCol w="4732020">
                  <a:extLst>
                    <a:ext uri="{9D8B030D-6E8A-4147-A177-3AD203B41FA5}">
                      <a16:colId xmlns:a16="http://schemas.microsoft.com/office/drawing/2014/main" val="818208269"/>
                    </a:ext>
                  </a:extLst>
                </a:gridCol>
                <a:gridCol w="5783580">
                  <a:extLst>
                    <a:ext uri="{9D8B030D-6E8A-4147-A177-3AD203B41FA5}">
                      <a16:colId xmlns:a16="http://schemas.microsoft.com/office/drawing/2014/main" val="47762327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Corrente Líquida Arrecadada até 1º Quadrimestre/2023</a:t>
                      </a:r>
                      <a:endParaRPr lang="pt-BR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18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Corrente Líquida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11.765.693,98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69352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Média Mensal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2.941.423,50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12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131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34E4044-74E1-4A3C-95FE-D5CC3A9EFC6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 cap="all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execução orçamentária</a:t>
            </a:r>
            <a:br>
              <a:rPr lang="pt-BR" sz="18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dirty="0"/>
          </a:p>
        </p:txBody>
      </p:sp>
      <p:pic>
        <p:nvPicPr>
          <p:cNvPr id="2" name="Filename hint" descr="Alternative text">
            <a:extLst>
              <a:ext uri="{FF2B5EF4-FFF2-40B4-BE49-F238E27FC236}">
                <a16:creationId xmlns:a16="http://schemas.microsoft.com/office/drawing/2014/main" id="{5BDEDD9D-DD27-C4E6-8996-375D9C0C9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617" y="1691322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47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9D0EEEA-43B9-49B1-A193-AC17B5E593F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 cap="all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metas de arrecadação</a:t>
            </a:r>
            <a:br>
              <a:rPr lang="pt-BR" sz="18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dirty="0"/>
          </a:p>
        </p:txBody>
      </p:sp>
      <p:pic>
        <p:nvPicPr>
          <p:cNvPr id="2" name="Filename hint" descr="Alternative text">
            <a:extLst>
              <a:ext uri="{FF2B5EF4-FFF2-40B4-BE49-F238E27FC236}">
                <a16:creationId xmlns:a16="http://schemas.microsoft.com/office/drawing/2014/main" id="{7B78A68D-E4A3-D288-570C-D31D7F301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617" y="1916609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21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EB257EA-AE6C-4EE5-BC41-7CD77B868F9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CRONOGRAMA DE DESEMBOLSO</a:t>
            </a:r>
            <a:endParaRPr lang="pt-BR" sz="2800" b="1" dirty="0"/>
          </a:p>
        </p:txBody>
      </p:sp>
      <p:pic>
        <p:nvPicPr>
          <p:cNvPr id="2" name="Filename hint" descr="Alternative text">
            <a:extLst>
              <a:ext uri="{FF2B5EF4-FFF2-40B4-BE49-F238E27FC236}">
                <a16:creationId xmlns:a16="http://schemas.microsoft.com/office/drawing/2014/main" id="{4C9D4681-F34F-F298-5ABC-6960249F2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617" y="1850348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182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370</Words>
  <Application>Microsoft Office PowerPoint</Application>
  <PresentationFormat>Widescreen</PresentationFormat>
  <Paragraphs>91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Symbol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MidiaLED</dc:creator>
  <cp:lastModifiedBy>Helin Perazzoli2</cp:lastModifiedBy>
  <cp:revision>6</cp:revision>
  <dcterms:created xsi:type="dcterms:W3CDTF">2021-05-19T17:45:57Z</dcterms:created>
  <dcterms:modified xsi:type="dcterms:W3CDTF">2023-05-29T18:07:40Z</dcterms:modified>
</cp:coreProperties>
</file>