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0796AE1-E706-49E7-8B1B-8E46C3346931}">
          <p14:sldIdLst>
            <p14:sldId id="256"/>
            <p14:sldId id="277"/>
            <p14:sldId id="257"/>
          </p14:sldIdLst>
        </p14:section>
        <p14:section name="Seção sem Título" id="{F0F7454F-B6C3-47E8-8A85-C010929CDAAC}">
          <p14:sldIdLst>
            <p14:sldId id="258"/>
            <p14:sldId id="259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41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8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7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72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14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0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3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02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8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45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5316-DFC8-4993-AD88-E38C3F1F150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17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D4391B9-ED89-4C1A-A62C-F728838C1EF2}"/>
              </a:ext>
            </a:extLst>
          </p:cNvPr>
          <p:cNvSpPr txBox="1">
            <a:spLocks/>
          </p:cNvSpPr>
          <p:nvPr/>
        </p:nvSpPr>
        <p:spPr>
          <a:xfrm>
            <a:off x="1842052" y="2842936"/>
            <a:ext cx="9833113" cy="245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AUDIÊNCIA PÚBLICA</a:t>
            </a:r>
            <a:b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PARA AVALIAÇÃO DO CUMPRIMENTO</a:t>
            </a:r>
            <a:b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DAS METAS FISCAIS</a:t>
            </a:r>
            <a:br>
              <a:rPr lang="pt-BR" sz="4000" b="1" cap="all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sz="40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A4B8E8A-FE42-4836-8AD2-DC073674AD62}"/>
              </a:ext>
            </a:extLst>
          </p:cNvPr>
          <p:cNvSpPr txBox="1">
            <a:spLocks/>
          </p:cNvSpPr>
          <p:nvPr/>
        </p:nvSpPr>
        <p:spPr>
          <a:xfrm>
            <a:off x="4465983" y="5033100"/>
            <a:ext cx="6718852" cy="771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cap="al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2º Quadrimestre/2022</a:t>
            </a:r>
            <a:endParaRPr lang="pt-BR" sz="36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624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8EFAC1D-0F95-4190-A523-2F896F5E00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SAÚDE (15%)</a:t>
            </a:r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2º Quadrimestre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E3ADDBF-1E72-4494-AA36-CD0DCC65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555" y="1916776"/>
            <a:ext cx="993124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9367E9E-2071-4214-BE99-B329706BA1E3}"/>
              </a:ext>
            </a:extLst>
          </p:cNvPr>
          <p:cNvSpPr txBox="1">
            <a:spLocks/>
          </p:cNvSpPr>
          <p:nvPr/>
        </p:nvSpPr>
        <p:spPr>
          <a:xfrm>
            <a:off x="1333500" y="52704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EDUCAÇÃO (25%)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 2º Quadrimestre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2177A95-A51E-4BFC-9F32-D45655876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1691489"/>
            <a:ext cx="993124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5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1802055-F93F-4C31-ABC0-0F6C50F0E476}"/>
              </a:ext>
            </a:extLst>
          </p:cNvPr>
          <p:cNvSpPr txBox="1">
            <a:spLocks/>
          </p:cNvSpPr>
          <p:nvPr/>
        </p:nvSpPr>
        <p:spPr>
          <a:xfrm>
            <a:off x="1333500" y="365125"/>
            <a:ext cx="10020300" cy="131790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APLICAÇÃO DE 70% </a:t>
            </a:r>
            <a:b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DOS RECURSOS DO FUNDEB </a:t>
            </a:r>
            <a:b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NA REMUNERAÇÃO DOS PROFISSIONAIS DO MAGISTÉRIO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2º Quadrimestre</a:t>
            </a:r>
            <a:endParaRPr lang="pt-BR" sz="28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2B48381-967F-4618-9D71-42A5D4554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2048151"/>
            <a:ext cx="10507874" cy="36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3002176-F895-4531-A9D4-498FEE0C9C0F}"/>
              </a:ext>
            </a:extLst>
          </p:cNvPr>
          <p:cNvSpPr txBox="1">
            <a:spLocks/>
          </p:cNvSpPr>
          <p:nvPr/>
        </p:nvSpPr>
        <p:spPr>
          <a:xfrm>
            <a:off x="1333500" y="16634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DO PODER EXECUTIVO (54%)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2º Quadrimestre</a:t>
            </a:r>
            <a:endParaRPr lang="pt-BR" sz="28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6780109-ECA9-4411-AD0D-471818F8A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1691489"/>
            <a:ext cx="10277356" cy="3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ECC2B65-85C4-4276-965E-518794DFE456}"/>
              </a:ext>
            </a:extLst>
          </p:cNvPr>
          <p:cNvSpPr txBox="1"/>
          <p:nvPr/>
        </p:nvSpPr>
        <p:spPr>
          <a:xfrm>
            <a:off x="1470990" y="630992"/>
            <a:ext cx="1029693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DESPESAS COM PESSOAL DO PODER LEGISLATIVO (6%) </a:t>
            </a:r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2º Quadrimestre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sz="20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B829F8D-483F-4621-89E6-C03753719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1691489"/>
            <a:ext cx="10428850" cy="36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C45BD71-9531-4114-A7E2-DEDD1DD6C5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CONSOLIDADO (60%)</a:t>
            </a:r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2º Quadrimestre</a:t>
            </a:r>
            <a:endParaRPr lang="pt-BR" sz="28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C145F3E-56D8-4813-B55F-954BFBA6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1916776"/>
            <a:ext cx="10163738" cy="35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CD04B32-77B9-45A1-AC0B-726137549360}"/>
              </a:ext>
            </a:extLst>
          </p:cNvPr>
          <p:cNvSpPr txBox="1">
            <a:spLocks/>
          </p:cNvSpPr>
          <p:nvPr/>
        </p:nvSpPr>
        <p:spPr>
          <a:xfrm>
            <a:off x="3091070" y="683177"/>
            <a:ext cx="8093765" cy="132556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ACOMPANHAMENTO DAS AÇÕES DE</a:t>
            </a:r>
            <a:b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INVESTIMENTOS PREVISTAS NA LDO E LOA 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2º Quadrimestre</a:t>
            </a:r>
          </a:p>
          <a:p>
            <a:pPr algn="ctr"/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7DFDF3B8-F57D-4191-A84D-48167738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815562"/>
              </p:ext>
            </p:extLst>
          </p:nvPr>
        </p:nvGraphicFramePr>
        <p:xfrm>
          <a:off x="3287643" y="2008740"/>
          <a:ext cx="70324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244">
                  <a:extLst>
                    <a:ext uri="{9D8B030D-6E8A-4147-A177-3AD203B41FA5}">
                      <a16:colId xmlns:a16="http://schemas.microsoft.com/office/drawing/2014/main" val="1897952171"/>
                    </a:ext>
                  </a:extLst>
                </a:gridCol>
                <a:gridCol w="3516244">
                  <a:extLst>
                    <a:ext uri="{9D8B030D-6E8A-4147-A177-3AD203B41FA5}">
                      <a16:colId xmlns:a16="http://schemas.microsoft.com/office/drawing/2014/main" val="407708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Classificação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3600" dirty="0"/>
                        <a:t>Valor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1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25.740.000,00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3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Suplementações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9.159.521,41 </a:t>
                      </a: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268720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Anulações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555.000,00 </a:t>
                      </a: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398619241"/>
                  </a:ext>
                </a:extLst>
              </a:tr>
              <a:tr h="608343">
                <a:tc>
                  <a:txBody>
                    <a:bodyPr/>
                    <a:lstStyle/>
                    <a:p>
                      <a:r>
                        <a:rPr lang="pt-BR" sz="3600" dirty="0"/>
                        <a:t>Execução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25.537.453,76  </a:t>
                      </a:r>
                      <a:endParaRPr lang="pt-BR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b="1" dirty="0"/>
                        <a:t>Saldo Atual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8.807.067,65  </a:t>
                      </a:r>
                      <a:endParaRPr lang="pt-BR" sz="3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328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6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Execução Orçamentária;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Metas Arrecadação;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Cronograma de Desembolso;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Saúde (15%);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Educação (25%);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dos Recursos Recebidos do FUNDEB (70%);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Despesas com Pessoal;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Ações de Investimentos Previstas na LDO e LOA.</a:t>
            </a:r>
          </a:p>
          <a:p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TEMAS A SEREM APRESENTADOS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94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Lei Complementar n°101, de 04 de Maio de 2000, Art. 9°, § </a:t>
            </a:r>
            <a:r>
              <a:rPr lang="pt-BR">
                <a:latin typeface="Georgia" panose="02040502050405020303" pitchFamily="18" charset="0"/>
                <a:ea typeface="Times New Roman" panose="02020603050405020304" pitchFamily="18" charset="0"/>
              </a:rPr>
              <a:t>4°.</a:t>
            </a:r>
            <a:endParaRPr lang="pt-BR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§ 4º - Até o final dos meses de Maio, Setembro e Fevereiro, o Poder Executivo demonstrará e avaliará o cumprimento das metas fiscais de cada quadrimestre, em Audiência Pública. 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exigência legal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86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C8F32EA-5366-4A8C-B9B7-F4803421C66F}"/>
              </a:ext>
            </a:extLst>
          </p:cNvPr>
          <p:cNvSpPr txBox="1">
            <a:spLocks/>
          </p:cNvSpPr>
          <p:nvPr/>
        </p:nvSpPr>
        <p:spPr>
          <a:xfrm>
            <a:off x="1683026" y="186879"/>
            <a:ext cx="9816548" cy="1225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</a:rPr>
              <a:t>RECEITA ORÇAMENTÁRIA</a:t>
            </a:r>
            <a:endParaRPr lang="pt-BR" sz="4000" b="1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CDBC2F6-A2FC-F5B2-77C2-87F7BE289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03520"/>
              </p:ext>
            </p:extLst>
          </p:nvPr>
        </p:nvGraphicFramePr>
        <p:xfrm>
          <a:off x="838200" y="2107663"/>
          <a:ext cx="10515600" cy="1677162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2731108781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18170957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 em Exercícios Anteriores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434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33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20.474.781,64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752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22.177.741,29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836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25.856.737,88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230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25.924.039,65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144928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88019E8-4535-7C97-56DD-73248CED5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89367"/>
              </p:ext>
            </p:extLst>
          </p:nvPr>
        </p:nvGraphicFramePr>
        <p:xfrm>
          <a:off x="983974" y="4184472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2067084796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143179561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Arrecadada até 2º Quadrimestre/2022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03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24.568.168,87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383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3.071.021,11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01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49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DDE7D21-6B52-4695-8123-0943ED2DA881}"/>
              </a:ext>
            </a:extLst>
          </p:cNvPr>
          <p:cNvSpPr txBox="1">
            <a:spLocks/>
          </p:cNvSpPr>
          <p:nvPr/>
        </p:nvSpPr>
        <p:spPr>
          <a:xfrm>
            <a:off x="1003265" y="1315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 ORÇAMENTÁRIA</a:t>
            </a:r>
            <a:endParaRPr lang="pt-BR" sz="28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6B8E206-414B-402C-91A7-E01CFD36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64" y="1878330"/>
            <a:ext cx="9948672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9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06C0714-A0AC-40A7-9DF8-B60060C0D165}"/>
              </a:ext>
            </a:extLst>
          </p:cNvPr>
          <p:cNvSpPr txBox="1">
            <a:spLocks/>
          </p:cNvSpPr>
          <p:nvPr/>
        </p:nvSpPr>
        <p:spPr>
          <a:xfrm>
            <a:off x="1408043" y="7288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RECEITA CORRENTE LÍQUIDA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A399A9-7DEE-4DF3-A704-867DC526826F}"/>
              </a:ext>
            </a:extLst>
          </p:cNvPr>
          <p:cNvSpPr txBox="1"/>
          <p:nvPr/>
        </p:nvSpPr>
        <p:spPr>
          <a:xfrm>
            <a:off x="1702903" y="904952"/>
            <a:ext cx="99258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o somatório das receitas tributárias, de contribuições, patrimoniais, industriais, agropecuárias, de serviços, transferências correntes e outras receitas também correntes, deduzidos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nos m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unicípios, a contribuição dos servidores para o custeio do seu sistema de previdência e assistência social e as receitas provenientes da compensação financeira citada no § 9º do Art. 201 da Constituição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8A50A6F-4EFC-9865-FDD8-2593CF8F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88718"/>
              </p:ext>
            </p:extLst>
          </p:nvPr>
        </p:nvGraphicFramePr>
        <p:xfrm>
          <a:off x="983974" y="2590419"/>
          <a:ext cx="10515600" cy="1677162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4242288858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291031057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(RCL) Arrecadada em Exercícios Anteriores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502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634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18.166.571,93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649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20.853.907,89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480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21.283.840,47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176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25.061.049,68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74779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04700FE-02C7-200A-E523-D16852B2D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30926"/>
              </p:ext>
            </p:extLst>
          </p:nvPr>
        </p:nvGraphicFramePr>
        <p:xfrm>
          <a:off x="983974" y="4533025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588986405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2574175586"/>
                    </a:ext>
                  </a:extLst>
                </a:gridCol>
              </a:tblGrid>
              <a:tr h="2878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Arrecadada até 2º Quadrimestre/2022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31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22.479.879,17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53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2.809.984,90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58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13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34E4044-74E1-4A3C-95FE-D5CC3A9EFC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 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2º Quadrimestre</a:t>
            </a:r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E96EE90-FCB0-443C-AEEB-2FCA00AF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1691489"/>
            <a:ext cx="993124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9D0EEEA-43B9-49B1-A193-AC17B5E593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metas de arrecadação 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2º Quadrimestre</a:t>
            </a:r>
          </a:p>
          <a:p>
            <a:pPr algn="ctr"/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5601BF8-EB70-4E4C-93A3-87BA2FCB4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1691489"/>
            <a:ext cx="10807584" cy="37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2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EB257EA-AE6C-4EE5-BC41-7CD77B868F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CRONOGRAMA DE DESEMBOLSO 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2º Quadrimestre</a:t>
            </a:r>
            <a:endParaRPr lang="pt-BR" sz="28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6185AE1-B635-49F6-B4D6-4A2923872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70" y="1839073"/>
            <a:ext cx="11330346" cy="39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8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373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MidiaLED</dc:creator>
  <cp:lastModifiedBy>Maura Tragancin</cp:lastModifiedBy>
  <cp:revision>22</cp:revision>
  <cp:lastPrinted>2022-05-26T15:45:50Z</cp:lastPrinted>
  <dcterms:created xsi:type="dcterms:W3CDTF">2021-05-19T17:45:57Z</dcterms:created>
  <dcterms:modified xsi:type="dcterms:W3CDTF">2022-09-15T19:25:40Z</dcterms:modified>
</cp:coreProperties>
</file>