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58" r:id="rId5"/>
    <p:sldId id="259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60" r:id="rId18"/>
  </p:sldIdLst>
  <p:sldSz cx="12192000" cy="6858000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00796AE1-E706-49E7-8B1B-8E46C3346931}">
          <p14:sldIdLst>
            <p14:sldId id="256"/>
            <p14:sldId id="277"/>
            <p14:sldId id="257"/>
          </p14:sldIdLst>
        </p14:section>
        <p14:section name="Seção sem Título" id="{F0F7454F-B6C3-47E8-8A85-C010929CDAAC}">
          <p14:sldIdLst>
            <p14:sldId id="258"/>
            <p14:sldId id="259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13/02/2023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4411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13/02/2023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585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13/02/2023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97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13/02/2023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7720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13/02/2023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146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13/02/2023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74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13/02/2023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2014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13/02/2023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663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13/02/2023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002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13/02/2023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82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13/02/2023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45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C5316-DFC8-4993-AD88-E38C3F1F1505}" type="datetimeFigureOut">
              <a:rPr lang="pt-BR" smtClean="0"/>
              <a:t>13/02/2023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17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6D4391B9-ED89-4C1A-A62C-F728838C1EF2}"/>
              </a:ext>
            </a:extLst>
          </p:cNvPr>
          <p:cNvSpPr txBox="1">
            <a:spLocks/>
          </p:cNvSpPr>
          <p:nvPr/>
        </p:nvSpPr>
        <p:spPr>
          <a:xfrm>
            <a:off x="1842052" y="2842936"/>
            <a:ext cx="9833113" cy="2457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800" b="1" cap="all">
                <a:latin typeface="Arial" panose="020B0604020202020204" pitchFamily="34" charset="0"/>
                <a:ea typeface="Times New Roman" panose="02020603050405020304" pitchFamily="18" charset="0"/>
              </a:rPr>
              <a:t>AUDIÊNCIA PÚBLICA</a:t>
            </a:r>
            <a:br>
              <a:rPr lang="pt-BR" sz="3800" b="1" cap="all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3800" b="1" cap="all">
                <a:latin typeface="Arial" panose="020B0604020202020204" pitchFamily="34" charset="0"/>
                <a:ea typeface="Times New Roman" panose="02020603050405020304" pitchFamily="18" charset="0"/>
              </a:rPr>
              <a:t>PARA AVALIAÇÃO DO CUMPRIMENTO</a:t>
            </a:r>
            <a:br>
              <a:rPr lang="pt-BR" sz="3800" b="1" cap="all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3800" b="1" cap="all">
                <a:latin typeface="Arial" panose="020B0604020202020204" pitchFamily="34" charset="0"/>
                <a:ea typeface="Times New Roman" panose="02020603050405020304" pitchFamily="18" charset="0"/>
              </a:rPr>
              <a:t>DAS METAS FISCAIS</a:t>
            </a:r>
            <a:br>
              <a:rPr lang="pt-BR" sz="4000" b="1" cap="all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t-BR" sz="40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3A4B8E8A-FE42-4836-8AD2-DC073674AD62}"/>
              </a:ext>
            </a:extLst>
          </p:cNvPr>
          <p:cNvSpPr txBox="1">
            <a:spLocks/>
          </p:cNvSpPr>
          <p:nvPr/>
        </p:nvSpPr>
        <p:spPr>
          <a:xfrm>
            <a:off x="4465983" y="5033100"/>
            <a:ext cx="6718852" cy="771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cap="all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3º Quadrimestre/2022</a:t>
            </a:r>
            <a:endParaRPr lang="pt-BR" sz="3600" b="1" cap="all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6241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48EFAC1D-0F95-4190-A523-2F896F5E00D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PERCENTUAL APLICADO EM SAÚDE (15%)</a:t>
            </a:r>
            <a: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3º Quadrimestre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48EDCE9-9315-4B09-89AD-1C684C9B8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77" y="2221576"/>
            <a:ext cx="9931245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85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29367E9E-2071-4214-BE99-B329706BA1E3}"/>
              </a:ext>
            </a:extLst>
          </p:cNvPr>
          <p:cNvSpPr txBox="1">
            <a:spLocks/>
          </p:cNvSpPr>
          <p:nvPr/>
        </p:nvSpPr>
        <p:spPr>
          <a:xfrm>
            <a:off x="1333500" y="52704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PERCENTUAL APLICADO EM EDUCAÇÃO (25%)</a:t>
            </a:r>
          </a:p>
          <a:p>
            <a:pPr algn="ctr"/>
            <a: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 3º Quadrimestre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9480C0E-DA7A-4CDF-93B4-491854A76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77" y="2379661"/>
            <a:ext cx="9931245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51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11802055-F93F-4C31-ABC0-0F6C50F0E476}"/>
              </a:ext>
            </a:extLst>
          </p:cNvPr>
          <p:cNvSpPr txBox="1">
            <a:spLocks/>
          </p:cNvSpPr>
          <p:nvPr/>
        </p:nvSpPr>
        <p:spPr>
          <a:xfrm>
            <a:off x="1333500" y="365125"/>
            <a:ext cx="10020300" cy="1317901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APLICAÇÃO DE 70% </a:t>
            </a:r>
            <a:b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DOS RECURSOS DO FUNDEB </a:t>
            </a:r>
            <a:b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NA REMUNERAÇÃO DOS PROFISSIONAIS DO MAGISTÉRIO</a:t>
            </a:r>
          </a:p>
          <a:p>
            <a:pPr algn="ctr"/>
            <a: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3º Quadrimestre</a:t>
            </a:r>
            <a:endParaRPr lang="pt-BR" sz="2800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0962309-3BE5-415E-A3DA-FA4E2CC60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77" y="2261333"/>
            <a:ext cx="9931245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98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93002176-F895-4531-A9D4-498FEE0C9C0F}"/>
              </a:ext>
            </a:extLst>
          </p:cNvPr>
          <p:cNvSpPr txBox="1">
            <a:spLocks/>
          </p:cNvSpPr>
          <p:nvPr/>
        </p:nvSpPr>
        <p:spPr>
          <a:xfrm>
            <a:off x="1333500" y="16634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DESPESAS COM PESSOAL DO PODER EXECUTIVO (54%)</a:t>
            </a:r>
          </a:p>
          <a:p>
            <a:pPr algn="ctr"/>
            <a: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3º Quadrimestre</a:t>
            </a:r>
            <a:endParaRPr lang="pt-BR" sz="2800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3D7C76E-379A-49E7-8C20-EFD0134A4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77" y="2075802"/>
            <a:ext cx="9931245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67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ECC2B65-85C4-4276-965E-518794DFE456}"/>
              </a:ext>
            </a:extLst>
          </p:cNvPr>
          <p:cNvSpPr txBox="1"/>
          <p:nvPr/>
        </p:nvSpPr>
        <p:spPr>
          <a:xfrm>
            <a:off x="1470990" y="630992"/>
            <a:ext cx="1029693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DESPESAS COM PESSOAL DO PODER LEGISLATIVO (6%) </a:t>
            </a:r>
            <a:r>
              <a:rPr lang="pt-BR" sz="2800" b="1" cap="all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</a:t>
            </a:r>
            <a: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º Quadrimestre</a:t>
            </a:r>
            <a:endParaRPr lang="en-US" sz="2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pt-BR" sz="2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8A5C65C-0D07-47DC-80B7-C19F4CF6A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77" y="2287837"/>
            <a:ext cx="9931245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29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AC45BD71-9531-4114-A7E2-DEDD1DD6C5D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DESPESAS COM PESSOAL CONSOLIDADO (60%)</a:t>
            </a:r>
            <a: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3º Quadrimestre</a:t>
            </a:r>
            <a:endParaRPr lang="pt-BR" sz="2800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20B3113-808A-47EA-8358-47DCC6C38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77" y="2314341"/>
            <a:ext cx="9931245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01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4CD04B32-77B9-45A1-AC0B-726137549360}"/>
              </a:ext>
            </a:extLst>
          </p:cNvPr>
          <p:cNvSpPr txBox="1">
            <a:spLocks/>
          </p:cNvSpPr>
          <p:nvPr/>
        </p:nvSpPr>
        <p:spPr>
          <a:xfrm>
            <a:off x="3091070" y="683177"/>
            <a:ext cx="8093765" cy="1325563"/>
          </a:xfrm>
          <a:prstGeom prst="rect">
            <a:avLst/>
          </a:prstGeom>
        </p:spPr>
        <p:txBody>
          <a:bodyPr>
            <a:normAutofit fontScale="3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4800" b="1" cap="al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ACOMPANHAMENTO DAS AÇÕES DE</a:t>
            </a:r>
            <a:br>
              <a:rPr lang="pt-BR" sz="4800" b="1" cap="al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BR" sz="4800" b="1" cap="al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INVESTIMENTOS PREVISTAS NA LDO E LOA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4800" b="1" cap="al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3º Quadrimestre</a:t>
            </a:r>
          </a:p>
          <a:p>
            <a:pPr algn="ctr"/>
            <a:br>
              <a:rPr lang="pt-BR" sz="18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t-BR" dirty="0"/>
          </a:p>
        </p:txBody>
      </p:sp>
      <p:graphicFrame>
        <p:nvGraphicFramePr>
          <p:cNvPr id="6" name="Tabela 8">
            <a:extLst>
              <a:ext uri="{FF2B5EF4-FFF2-40B4-BE49-F238E27FC236}">
                <a16:creationId xmlns:a16="http://schemas.microsoft.com/office/drawing/2014/main" id="{7DFDF3B8-F57D-4191-A84D-48167738E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424427"/>
              </p:ext>
            </p:extLst>
          </p:nvPr>
        </p:nvGraphicFramePr>
        <p:xfrm>
          <a:off x="3287643" y="2008740"/>
          <a:ext cx="7032488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244">
                  <a:extLst>
                    <a:ext uri="{9D8B030D-6E8A-4147-A177-3AD203B41FA5}">
                      <a16:colId xmlns:a16="http://schemas.microsoft.com/office/drawing/2014/main" val="1897952171"/>
                    </a:ext>
                  </a:extLst>
                </a:gridCol>
                <a:gridCol w="3516244">
                  <a:extLst>
                    <a:ext uri="{9D8B030D-6E8A-4147-A177-3AD203B41FA5}">
                      <a16:colId xmlns:a16="http://schemas.microsoft.com/office/drawing/2014/main" val="4077084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3600" dirty="0"/>
                        <a:t>Classificação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3600" dirty="0"/>
                        <a:t>Valor (R$)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516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3600" dirty="0"/>
                        <a:t>Previsão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3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17.844.000,00 </a:t>
                      </a:r>
                      <a:endParaRPr lang="pt-BR" sz="3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12700" marB="12700" anchor="ctr"/>
                </a:tc>
                <a:extLst>
                  <a:ext uri="{0D108BD9-81ED-4DB2-BD59-A6C34878D82A}">
                    <a16:rowId xmlns:a16="http://schemas.microsoft.com/office/drawing/2014/main" val="808238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3600" dirty="0"/>
                        <a:t>Suplementações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n-US" sz="3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4.554.485,99 </a:t>
                      </a:r>
                      <a:endParaRPr lang="pt-BR" sz="3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12700" marB="12700" anchor="ctr"/>
                </a:tc>
                <a:extLst>
                  <a:ext uri="{0D108BD9-81ED-4DB2-BD59-A6C34878D82A}">
                    <a16:rowId xmlns:a16="http://schemas.microsoft.com/office/drawing/2014/main" val="2687205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3600" dirty="0"/>
                        <a:t>Anulações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n-US" sz="3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456.550,00 </a:t>
                      </a:r>
                      <a:endParaRPr lang="pt-BR" sz="3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12700" marB="12700" anchor="ctr"/>
                </a:tc>
                <a:extLst>
                  <a:ext uri="{0D108BD9-81ED-4DB2-BD59-A6C34878D82A}">
                    <a16:rowId xmlns:a16="http://schemas.microsoft.com/office/drawing/2014/main" val="398619241"/>
                  </a:ext>
                </a:extLst>
              </a:tr>
              <a:tr h="608343">
                <a:tc>
                  <a:txBody>
                    <a:bodyPr/>
                    <a:lstStyle/>
                    <a:p>
                      <a:r>
                        <a:rPr lang="pt-BR" sz="3600" dirty="0"/>
                        <a:t>Execução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33.941.777,45 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pt-BR" sz="3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626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462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90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421FF231-76D8-42CE-A43B-B393FECE95CC}"/>
              </a:ext>
            </a:extLst>
          </p:cNvPr>
          <p:cNvSpPr txBox="1">
            <a:spLocks/>
          </p:cNvSpPr>
          <p:nvPr/>
        </p:nvSpPr>
        <p:spPr>
          <a:xfrm>
            <a:off x="2226366" y="2141537"/>
            <a:ext cx="9127434" cy="342437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Execução Orçamentária;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Metas Arrecadação;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Cronograma de Desembolso;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Aplicação de Recursos em Saúde (15%);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Aplicação de Recursos em Educação (25%);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Aplicação dos Recursos Recebidos do FUNDEB (70%);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Despesas com Pessoal;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Ações de Investimentos Previstas na LDO e LOA.</a:t>
            </a:r>
          </a:p>
          <a:p>
            <a:endParaRPr lang="pt-BR" dirty="0">
              <a:latin typeface="Georgia" panose="02040502050405020303" pitchFamily="18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AF733B5-E1E3-46B3-99E7-D421BE0C3EB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800" b="1" cap="all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TEMAS A SEREM APRESENTADOS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9943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421FF231-76D8-42CE-A43B-B393FECE95CC}"/>
              </a:ext>
            </a:extLst>
          </p:cNvPr>
          <p:cNvSpPr txBox="1">
            <a:spLocks/>
          </p:cNvSpPr>
          <p:nvPr/>
        </p:nvSpPr>
        <p:spPr>
          <a:xfrm>
            <a:off x="2226366" y="2141537"/>
            <a:ext cx="9127434" cy="34243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latin typeface="Georgia" panose="02040502050405020303" pitchFamily="18" charset="0"/>
                <a:ea typeface="Times New Roman" panose="02020603050405020304" pitchFamily="18" charset="0"/>
              </a:rPr>
              <a:t>Lei Complementar n°101, de 04 de Maio de 2000, Art. 9°, § </a:t>
            </a:r>
            <a:r>
              <a:rPr lang="pt-BR">
                <a:latin typeface="Georgia" panose="02040502050405020303" pitchFamily="18" charset="0"/>
                <a:ea typeface="Times New Roman" panose="02020603050405020304" pitchFamily="18" charset="0"/>
              </a:rPr>
              <a:t>4°.</a:t>
            </a:r>
            <a:endParaRPr lang="pt-BR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dirty="0">
                <a:latin typeface="Georgia" panose="02040502050405020303" pitchFamily="18" charset="0"/>
                <a:ea typeface="Times New Roman" panose="02020603050405020304" pitchFamily="18" charset="0"/>
              </a:rPr>
              <a:t>§ 4º - Até o final dos meses de Maio, Setembro e Fevereiro, o Poder Executivo demonstrará e avaliará o cumprimento das metas fiscais de cada quadrimestre, em Audiência Pública. </a:t>
            </a:r>
            <a:endParaRPr lang="pt-BR" dirty="0">
              <a:latin typeface="Georgia" panose="02040502050405020303" pitchFamily="18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AF733B5-E1E3-46B3-99E7-D421BE0C3EB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800" b="1" cap="all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exigência legal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0862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EC8F32EA-5366-4A8C-B9B7-F4803421C66F}"/>
              </a:ext>
            </a:extLst>
          </p:cNvPr>
          <p:cNvSpPr txBox="1">
            <a:spLocks/>
          </p:cNvSpPr>
          <p:nvPr/>
        </p:nvSpPr>
        <p:spPr>
          <a:xfrm>
            <a:off x="1683026" y="186879"/>
            <a:ext cx="9816548" cy="12251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0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</a:rPr>
              <a:t>RECEITA ORÇAMENTÁRIA</a:t>
            </a:r>
            <a:endParaRPr lang="pt-BR" sz="4000" b="1" dirty="0"/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CCDBC2F6-A2FC-F5B2-77C2-87F7BE2893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503520"/>
              </p:ext>
            </p:extLst>
          </p:nvPr>
        </p:nvGraphicFramePr>
        <p:xfrm>
          <a:off x="838200" y="2107663"/>
          <a:ext cx="10515600" cy="1677162"/>
        </p:xfrm>
        <a:graphic>
          <a:graphicData uri="http://schemas.openxmlformats.org/drawingml/2006/table">
            <a:tbl>
              <a:tblPr firstRow="1" firstCol="1" bandRow="1"/>
              <a:tblGrid>
                <a:gridCol w="4732020">
                  <a:extLst>
                    <a:ext uri="{9D8B030D-6E8A-4147-A177-3AD203B41FA5}">
                      <a16:colId xmlns:a16="http://schemas.microsoft.com/office/drawing/2014/main" val="2731108781"/>
                    </a:ext>
                  </a:extLst>
                </a:gridCol>
                <a:gridCol w="5783580">
                  <a:extLst>
                    <a:ext uri="{9D8B030D-6E8A-4147-A177-3AD203B41FA5}">
                      <a16:colId xmlns:a16="http://schemas.microsoft.com/office/drawing/2014/main" val="181709570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Receita Arrecada em Exercícios Anteriores</a:t>
                      </a:r>
                      <a:endParaRPr lang="pt-BR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434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Exercício</a:t>
                      </a: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Valores</a:t>
                      </a: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333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20.474.781,64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7520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22.177.741,29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836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25.856.737,88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2301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25.924.039,65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144928"/>
                  </a:ext>
                </a:extLst>
              </a:tr>
            </a:tbl>
          </a:graphicData>
        </a:graphic>
      </p:graphicFrame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B88019E8-4535-7C97-56DD-73248CED5D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467047"/>
              </p:ext>
            </p:extLst>
          </p:nvPr>
        </p:nvGraphicFramePr>
        <p:xfrm>
          <a:off x="983974" y="4184472"/>
          <a:ext cx="10515600" cy="933958"/>
        </p:xfrm>
        <a:graphic>
          <a:graphicData uri="http://schemas.openxmlformats.org/drawingml/2006/table">
            <a:tbl>
              <a:tblPr firstRow="1" firstCol="1" bandRow="1"/>
              <a:tblGrid>
                <a:gridCol w="4732020">
                  <a:extLst>
                    <a:ext uri="{9D8B030D-6E8A-4147-A177-3AD203B41FA5}">
                      <a16:colId xmlns:a16="http://schemas.microsoft.com/office/drawing/2014/main" val="2067084796"/>
                    </a:ext>
                  </a:extLst>
                </a:gridCol>
                <a:gridCol w="5783580">
                  <a:extLst>
                    <a:ext uri="{9D8B030D-6E8A-4147-A177-3AD203B41FA5}">
                      <a16:colId xmlns:a16="http://schemas.microsoft.com/office/drawing/2014/main" val="143179561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Receita Arrecadada até 3º Quadrimestre/2022</a:t>
                      </a:r>
                      <a:endParaRPr lang="pt-B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803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Receita Orçamentária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36.087.180,22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0383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Média Mensal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3.007.265,02</a:t>
                      </a:r>
                      <a:endParaRPr lang="pt-B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7018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499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2DDE7D21-6B52-4695-8123-0943ED2DA881}"/>
              </a:ext>
            </a:extLst>
          </p:cNvPr>
          <p:cNvSpPr txBox="1">
            <a:spLocks/>
          </p:cNvSpPr>
          <p:nvPr/>
        </p:nvSpPr>
        <p:spPr>
          <a:xfrm>
            <a:off x="1003265" y="13155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DESPESA ORÇAMENTÁRIA</a:t>
            </a:r>
            <a:endParaRPr lang="pt-BR" sz="2800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5219B77-EE20-43CB-8D2A-78998FBC3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664" y="1878330"/>
            <a:ext cx="9948672" cy="31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91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906C0714-A0AC-40A7-9DF8-B60060C0D165}"/>
              </a:ext>
            </a:extLst>
          </p:cNvPr>
          <p:cNvSpPr txBox="1">
            <a:spLocks/>
          </p:cNvSpPr>
          <p:nvPr/>
        </p:nvSpPr>
        <p:spPr>
          <a:xfrm>
            <a:off x="1408043" y="7288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RECEITA CORRENTE LÍQUIDA</a:t>
            </a:r>
            <a:endParaRPr lang="pt-BR" sz="28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0A399A9-7DEE-4DF3-A704-867DC526826F}"/>
              </a:ext>
            </a:extLst>
          </p:cNvPr>
          <p:cNvSpPr txBox="1"/>
          <p:nvPr/>
        </p:nvSpPr>
        <p:spPr>
          <a:xfrm>
            <a:off x="1702903" y="904952"/>
            <a:ext cx="99258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É o somatório das receitas tributárias, de contribuições, patrimoniais, industriais, agropecuárias, de serviços, transferências correntes e outras receitas também correntes, deduzidos</a:t>
            </a:r>
            <a:r>
              <a:rPr lang="pt-BR" sz="1800" dirty="0">
                <a:latin typeface="Arial" panose="020B0604020202020204" pitchFamily="34" charset="0"/>
                <a:ea typeface="Times New Roman" panose="02020603050405020304" pitchFamily="18" charset="0"/>
              </a:rPr>
              <a:t> nos m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unicípios, a contribuição dos servidores para o custeio do seu sistema de previdência e assistência social e as receitas provenientes da compensação financeira citada no § 9º do Art. 201 da Constituição</a:t>
            </a: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08A50A6F-4EFC-9865-FDD8-2593CF8FC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688718"/>
              </p:ext>
            </p:extLst>
          </p:nvPr>
        </p:nvGraphicFramePr>
        <p:xfrm>
          <a:off x="983974" y="2590419"/>
          <a:ext cx="10515600" cy="1677162"/>
        </p:xfrm>
        <a:graphic>
          <a:graphicData uri="http://schemas.openxmlformats.org/drawingml/2006/table">
            <a:tbl>
              <a:tblPr firstRow="1" firstCol="1" bandRow="1"/>
              <a:tblGrid>
                <a:gridCol w="4732020">
                  <a:extLst>
                    <a:ext uri="{9D8B030D-6E8A-4147-A177-3AD203B41FA5}">
                      <a16:colId xmlns:a16="http://schemas.microsoft.com/office/drawing/2014/main" val="4242288858"/>
                    </a:ext>
                  </a:extLst>
                </a:gridCol>
                <a:gridCol w="5783580">
                  <a:extLst>
                    <a:ext uri="{9D8B030D-6E8A-4147-A177-3AD203B41FA5}">
                      <a16:colId xmlns:a16="http://schemas.microsoft.com/office/drawing/2014/main" val="291031057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Receita Corrente Líquida (RCL) Arrecadada em Exercícios Anteriores</a:t>
                      </a:r>
                      <a:endParaRPr lang="pt-BR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5022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Exercício</a:t>
                      </a: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Valores</a:t>
                      </a: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6343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18.166.571,93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649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20.853.907,89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4803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21.283.840,47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1766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25.061.049,68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2747796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C04700FE-02C7-200A-E523-D16852B2D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547358"/>
              </p:ext>
            </p:extLst>
          </p:nvPr>
        </p:nvGraphicFramePr>
        <p:xfrm>
          <a:off x="983974" y="4533025"/>
          <a:ext cx="10515600" cy="933958"/>
        </p:xfrm>
        <a:graphic>
          <a:graphicData uri="http://schemas.openxmlformats.org/drawingml/2006/table">
            <a:tbl>
              <a:tblPr firstRow="1" firstCol="1" bandRow="1"/>
              <a:tblGrid>
                <a:gridCol w="4732020">
                  <a:extLst>
                    <a:ext uri="{9D8B030D-6E8A-4147-A177-3AD203B41FA5}">
                      <a16:colId xmlns:a16="http://schemas.microsoft.com/office/drawing/2014/main" val="588986405"/>
                    </a:ext>
                  </a:extLst>
                </a:gridCol>
                <a:gridCol w="5783580">
                  <a:extLst>
                    <a:ext uri="{9D8B030D-6E8A-4147-A177-3AD203B41FA5}">
                      <a16:colId xmlns:a16="http://schemas.microsoft.com/office/drawing/2014/main" val="2574175586"/>
                    </a:ext>
                  </a:extLst>
                </a:gridCol>
              </a:tblGrid>
              <a:tr h="28785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Receita Corrente Líquida Arrecadada até 3º Quadrimestre/2022</a:t>
                      </a:r>
                      <a:endParaRPr lang="pt-B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831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Receita Corrente Líquida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33.047.891,96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535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Média Mensal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2.753.991,00</a:t>
                      </a:r>
                      <a:endParaRPr lang="pt-B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587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131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F34E4044-74E1-4A3C-95FE-D5CC3A9EFC6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800" b="1" cap="all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execução orçamentária </a:t>
            </a:r>
          </a:p>
          <a:p>
            <a:pPr algn="ctr"/>
            <a: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3º Quadrimestre</a:t>
            </a:r>
            <a:br>
              <a:rPr lang="pt-BR" sz="18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2A62479-CA58-40FE-8400-49C7E1DF6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77" y="2055813"/>
            <a:ext cx="9931245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47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A9D0EEEA-43B9-49B1-A193-AC17B5E593F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800" b="1" cap="all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metas de arrecadação </a:t>
            </a:r>
          </a:p>
          <a:p>
            <a:pPr algn="ctr"/>
            <a: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3º Quadrimestre</a:t>
            </a:r>
          </a:p>
          <a:p>
            <a:pPr algn="ctr"/>
            <a:br>
              <a:rPr lang="pt-BR" sz="18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6E45F1B-21FE-4818-A150-BD106F7F7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404" y="2234828"/>
            <a:ext cx="9931245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21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DEB257EA-AE6C-4EE5-BC41-7CD77B868F9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CRONOGRAMA DE DESEMBOLSO </a:t>
            </a:r>
          </a:p>
          <a:p>
            <a:pPr algn="ctr"/>
            <a: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3º Quadrimestre</a:t>
            </a:r>
            <a:endParaRPr lang="pt-BR" sz="2800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4CD5ED6-C5F7-4AD7-B32F-E00FA06BB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907" y="2221576"/>
            <a:ext cx="9931245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182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370</Words>
  <Application>Microsoft Office PowerPoint</Application>
  <PresentationFormat>Widescreen</PresentationFormat>
  <Paragraphs>93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Georgia</vt:lpstr>
      <vt:lpstr>Symbol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MidiaLED</dc:creator>
  <cp:lastModifiedBy>Maura Tragancin</cp:lastModifiedBy>
  <cp:revision>25</cp:revision>
  <cp:lastPrinted>2022-05-26T15:45:50Z</cp:lastPrinted>
  <dcterms:created xsi:type="dcterms:W3CDTF">2021-05-19T17:45:57Z</dcterms:created>
  <dcterms:modified xsi:type="dcterms:W3CDTF">2023-02-13T11:28:56Z</dcterms:modified>
</cp:coreProperties>
</file>