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7" r:id="rId3"/>
    <p:sldId id="257" r:id="rId4"/>
    <p:sldId id="259" r:id="rId5"/>
    <p:sldId id="27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796AE1-E706-49E7-8B1B-8E46C3346931}">
          <p14:sldIdLst>
            <p14:sldId id="261"/>
            <p14:sldId id="277"/>
          </p14:sldIdLst>
        </p14:section>
        <p14:section name="Seção sem Título" id="{F0F7454F-B6C3-47E8-8A85-C010929CDAAC}">
          <p14:sldIdLst>
            <p14:sldId id="257"/>
            <p14:sldId id="259"/>
            <p14:sldId id="278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5316-DFC8-4993-AD88-E38C3F1F1505}" type="datetimeFigureOut">
              <a:rPr lang="pt-BR" smtClean="0"/>
              <a:t>22/09/2023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D4391B9-ED89-4C1A-A62C-F728838C1EF2}"/>
              </a:ext>
            </a:extLst>
          </p:cNvPr>
          <p:cNvSpPr txBox="1">
            <a:spLocks/>
          </p:cNvSpPr>
          <p:nvPr/>
        </p:nvSpPr>
        <p:spPr>
          <a:xfrm>
            <a:off x="1842052" y="2842936"/>
            <a:ext cx="9833113" cy="245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PARA AVALIAÇÃO DO CUMPRIMENTO</a:t>
            </a:r>
            <a:b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A4B8E8A-FE42-4836-8AD2-DC073674AD62}"/>
              </a:ext>
            </a:extLst>
          </p:cNvPr>
          <p:cNvSpPr txBox="1">
            <a:spLocks/>
          </p:cNvSpPr>
          <p:nvPr/>
        </p:nvSpPr>
        <p:spPr>
          <a:xfrm>
            <a:off x="4465983" y="5033100"/>
            <a:ext cx="6718852" cy="77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2º Quadrimestre/2023</a:t>
            </a:r>
            <a:endParaRPr lang="pt-BR" sz="36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865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8EFAC1D-0F95-4190-A523-2F896F5E00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SAÚDE (15%)</a:t>
            </a:r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859E68C3-ACD2-61A0-C838-7A08C619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261165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9367E9E-2071-4214-BE99-B329706BA1E3}"/>
              </a:ext>
            </a:extLst>
          </p:cNvPr>
          <p:cNvSpPr txBox="1">
            <a:spLocks/>
          </p:cNvSpPr>
          <p:nvPr/>
        </p:nvSpPr>
        <p:spPr>
          <a:xfrm>
            <a:off x="1333500" y="52704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EDUCAÇÃO (25%)</a:t>
            </a:r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1916EFF4-AA1B-7420-3D58-85AC85281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475464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1802055-F93F-4C31-ABC0-0F6C50F0E476}"/>
              </a:ext>
            </a:extLst>
          </p:cNvPr>
          <p:cNvSpPr txBox="1">
            <a:spLocks/>
          </p:cNvSpPr>
          <p:nvPr/>
        </p:nvSpPr>
        <p:spPr>
          <a:xfrm>
            <a:off x="1333500" y="365125"/>
            <a:ext cx="10020300" cy="1317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APLICAÇÃO DE 70%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DOS RECURSOS DO FUNDEB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NA REMUNERAÇÃO DOS PROFISSIONAIS DO MAGISTÉRIO</a:t>
            </a:r>
            <a:endParaRPr lang="pt-BR" sz="2800" b="1" dirty="0"/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02DEABB6-BCB4-6F7B-ED0E-4B3AD5785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406940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002176-F895-4531-A9D4-498FEE0C9C0F}"/>
              </a:ext>
            </a:extLst>
          </p:cNvPr>
          <p:cNvSpPr txBox="1">
            <a:spLocks/>
          </p:cNvSpPr>
          <p:nvPr/>
        </p:nvSpPr>
        <p:spPr>
          <a:xfrm>
            <a:off x="1333500" y="1663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DO PODER EXECUTIVO (54%)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1B1622C8-B550-F476-A084-2FA497091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17" y="2035878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CC2B65-85C4-4276-965E-518794DFE456}"/>
              </a:ext>
            </a:extLst>
          </p:cNvPr>
          <p:cNvSpPr txBox="1"/>
          <p:nvPr/>
        </p:nvSpPr>
        <p:spPr>
          <a:xfrm>
            <a:off x="2199861" y="630992"/>
            <a:ext cx="8070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LEGISLATIVO (6%)</a:t>
            </a:r>
            <a:endParaRPr lang="pt-BR" sz="2000" dirty="0"/>
          </a:p>
        </p:txBody>
      </p:sp>
      <p:pic>
        <p:nvPicPr>
          <p:cNvPr id="4" name="Filename hint" descr="Alternative text">
            <a:extLst>
              <a:ext uri="{FF2B5EF4-FFF2-40B4-BE49-F238E27FC236}">
                <a16:creationId xmlns:a16="http://schemas.microsoft.com/office/drawing/2014/main" id="{DBDB4CA3-1C99-FD0B-D9F5-DF401030B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64" y="2216091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45BD71-9531-4114-A7E2-DEDD1DD6C5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CONSOLIDADO (60%)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ADEDF5E7-4146-1A2A-69BA-F031796BC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82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D04B32-77B9-45A1-AC0B-726137549360}"/>
              </a:ext>
            </a:extLst>
          </p:cNvPr>
          <p:cNvSpPr txBox="1">
            <a:spLocks/>
          </p:cNvSpPr>
          <p:nvPr/>
        </p:nvSpPr>
        <p:spPr>
          <a:xfrm>
            <a:off x="3091070" y="683177"/>
            <a:ext cx="8093765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ACOMPANHAMENTO DAS AÇÕES DE</a:t>
            </a:r>
            <a:b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INVESTIMENTOS PREVISTAS NA LDO E LOA</a:t>
            </a:r>
            <a:br>
              <a:rPr lang="pt-BR" sz="18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7DFDF3B8-F57D-4191-A84D-48167738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50586"/>
              </p:ext>
            </p:extLst>
          </p:nvPr>
        </p:nvGraphicFramePr>
        <p:xfrm>
          <a:off x="3287643" y="2008740"/>
          <a:ext cx="7032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4">
                  <a:extLst>
                    <a:ext uri="{9D8B030D-6E8A-4147-A177-3AD203B41FA5}">
                      <a16:colId xmlns:a16="http://schemas.microsoft.com/office/drawing/2014/main" val="1897952171"/>
                    </a:ext>
                  </a:extLst>
                </a:gridCol>
                <a:gridCol w="3516244">
                  <a:extLst>
                    <a:ext uri="{9D8B030D-6E8A-4147-A177-3AD203B41FA5}">
                      <a16:colId xmlns:a16="http://schemas.microsoft.com/office/drawing/2014/main" val="407708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38.750.000,00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3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Suplementações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4.980.402,58 </a:t>
                      </a:r>
                      <a:r>
                        <a:rPr lang="pt-BR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26872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Anulações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698.394,00 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0" marR="63500" marT="12700" marB="12700" anchor="ctr"/>
                </a:tc>
                <a:extLst>
                  <a:ext uri="{0D108BD9-81ED-4DB2-BD59-A6C34878D82A}">
                    <a16:rowId xmlns:a16="http://schemas.microsoft.com/office/drawing/2014/main" val="398619241"/>
                  </a:ext>
                </a:extLst>
              </a:tr>
              <a:tr h="608343">
                <a:tc>
                  <a:txBody>
                    <a:bodyPr/>
                    <a:lstStyle/>
                    <a:p>
                      <a:r>
                        <a:rPr lang="pt-BR" sz="3600" dirty="0"/>
                        <a:t>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28.095.082,23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b="1" dirty="0"/>
                        <a:t>Saldo Atual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14.936.926,35 </a:t>
                      </a:r>
                      <a:endParaRPr lang="pt-BR" sz="3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2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6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Execução Orçamentária;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Metas Arrecadação;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Cronograma de Desembolso;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Saúde (15%);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Educação (25%);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dos Recursos Recebidos do FUNDEB (70%);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Despesas com Pessoal;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Ações de Investimentos Previstas na LDO e LOA.</a:t>
            </a:r>
          </a:p>
          <a:p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TEMAS A SEREM APRESENTADOS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Lei Complementar n°101, de 04 de Maio de 2000, Art. 9°, § </a:t>
            </a:r>
            <a:r>
              <a:rPr lang="pt-BR">
                <a:latin typeface="Georgia" panose="02040502050405020303" pitchFamily="18" charset="0"/>
                <a:ea typeface="Times New Roman" panose="02020603050405020304" pitchFamily="18" charset="0"/>
              </a:rPr>
              <a:t>4°.</a:t>
            </a:r>
            <a:endParaRPr lang="pt-BR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§ 4º - Até o final dos meses de Maio, Setembro e Fevereiro, o Poder Executivo demonstrará e avaliará o cumprimento das metas fiscais de cada quadrimestre, em Audiência Pública. 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86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934E4B8-EFE4-B8A4-D781-0C4D14388171}"/>
              </a:ext>
            </a:extLst>
          </p:cNvPr>
          <p:cNvSpPr txBox="1">
            <a:spLocks/>
          </p:cNvSpPr>
          <p:nvPr/>
        </p:nvSpPr>
        <p:spPr>
          <a:xfrm>
            <a:off x="1683026" y="186879"/>
            <a:ext cx="9816548" cy="1225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</a:rPr>
              <a:t>RECEITA ORÇAMENTÁRIA</a:t>
            </a:r>
            <a:endParaRPr lang="pt-BR" sz="4000" b="1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99FA603-C9EB-4B69-61F9-186D916F6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62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E49B4591-1550-3118-48E0-2AC208696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78656"/>
              </p:ext>
            </p:extLst>
          </p:nvPr>
        </p:nvGraphicFramePr>
        <p:xfrm>
          <a:off x="838200" y="2097222"/>
          <a:ext cx="10515600" cy="1922325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3492981937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081875221"/>
                    </a:ext>
                  </a:extLst>
                </a:gridCol>
              </a:tblGrid>
              <a:tr h="3982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2º Quadrimestre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912057"/>
                  </a:ext>
                </a:extLst>
              </a:tr>
              <a:tr h="304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500882"/>
                  </a:ext>
                </a:extLst>
              </a:tr>
              <a:tr h="304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13.693.978,52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5852001"/>
                  </a:ext>
                </a:extLst>
              </a:tr>
              <a:tr h="304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16.541.055,00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9647933"/>
                  </a:ext>
                </a:extLst>
              </a:tr>
              <a:tr h="304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16.750.216,93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612034"/>
                  </a:ext>
                </a:extLst>
              </a:tr>
              <a:tr h="304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24.568.168,87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3225161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118628D5-C2BE-E846-1BF8-8B59C3473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85151"/>
              </p:ext>
            </p:extLst>
          </p:nvPr>
        </p:nvGraphicFramePr>
        <p:xfrm>
          <a:off x="838200" y="4279207"/>
          <a:ext cx="10515600" cy="100840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243077102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968080579"/>
                    </a:ext>
                  </a:extLst>
                </a:gridCol>
              </a:tblGrid>
              <a:tr h="39847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2º Quadrimestre/2023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47353"/>
                  </a:ext>
                </a:extLst>
              </a:tr>
              <a:tr h="30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23.152.864,07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249091"/>
                  </a:ext>
                </a:extLst>
              </a:tr>
              <a:tr h="30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2.894.108,01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809167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595CB3F2-730A-4651-363D-C8B017451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62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89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D3C60BA-BB51-4E5B-33B3-26CEF8624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0E7A560-9995-F489-075E-D4E5D069A8CB}"/>
              </a:ext>
            </a:extLst>
          </p:cNvPr>
          <p:cNvSpPr txBox="1">
            <a:spLocks/>
          </p:cNvSpPr>
          <p:nvPr/>
        </p:nvSpPr>
        <p:spPr>
          <a:xfrm>
            <a:off x="1121664" y="39659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 ORÇAMENTÁRIA</a:t>
            </a:r>
            <a:endParaRPr lang="pt-BR" sz="2800" b="1" dirty="0"/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4B15EF39-0E18-9F0A-5777-A4E7AE6B7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654521"/>
              </p:ext>
            </p:extLst>
          </p:nvPr>
        </p:nvGraphicFramePr>
        <p:xfrm>
          <a:off x="838200" y="1834958"/>
          <a:ext cx="10515602" cy="2051710"/>
        </p:xfrm>
        <a:graphic>
          <a:graphicData uri="http://schemas.openxmlformats.org/drawingml/2006/table">
            <a:tbl>
              <a:tblPr firstRow="1" firstCol="1" bandRow="1"/>
              <a:tblGrid>
                <a:gridCol w="4727713">
                  <a:extLst>
                    <a:ext uri="{9D8B030D-6E8A-4147-A177-3AD203B41FA5}">
                      <a16:colId xmlns:a16="http://schemas.microsoft.com/office/drawing/2014/main" val="1465761783"/>
                    </a:ext>
                  </a:extLst>
                </a:gridCol>
                <a:gridCol w="2915478">
                  <a:extLst>
                    <a:ext uri="{9D8B030D-6E8A-4147-A177-3AD203B41FA5}">
                      <a16:colId xmlns:a16="http://schemas.microsoft.com/office/drawing/2014/main" val="2637447995"/>
                    </a:ext>
                  </a:extLst>
                </a:gridCol>
                <a:gridCol w="2872411">
                  <a:extLst>
                    <a:ext uri="{9D8B030D-6E8A-4147-A177-3AD203B41FA5}">
                      <a16:colId xmlns:a16="http://schemas.microsoft.com/office/drawing/2014/main" val="2016839944"/>
                    </a:ext>
                  </a:extLst>
                </a:gridCol>
              </a:tblGrid>
              <a:tr h="59808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Despesa Realizada até 2º Quadrimestre</a:t>
                      </a:r>
                    </a:p>
                  </a:txBody>
                  <a:tcPr marL="28891" marR="28891" marT="5778" marB="577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66188"/>
                  </a:ext>
                </a:extLst>
              </a:tr>
              <a:tr h="41814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Exercício 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Empenhado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Liquidado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627084"/>
                  </a:ext>
                </a:extLst>
              </a:tr>
              <a:tr h="3253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2019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14.650.118,94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12.082.936,00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3639077"/>
                  </a:ext>
                </a:extLst>
              </a:tr>
              <a:tr h="3253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2020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19.346.737,74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12.620.249,77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481614"/>
                  </a:ext>
                </a:extLst>
              </a:tr>
              <a:tr h="3253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2021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14.828.179,65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11.755.593,76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982309"/>
                  </a:ext>
                </a:extLst>
              </a:tr>
              <a:tr h="32531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2022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25.537.453,76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</a:pPr>
                      <a:r>
                        <a:rPr lang="pt-BR" sz="15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+mn-cs"/>
                        </a:rPr>
                        <a:t>19.272.041,17</a:t>
                      </a:r>
                    </a:p>
                  </a:txBody>
                  <a:tcPr marL="28891" marR="28891" marT="5778" marB="577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158259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07E15AA7-CD49-7AA8-3455-00C040568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2788749"/>
              </p:ext>
            </p:extLst>
          </p:nvPr>
        </p:nvGraphicFramePr>
        <p:xfrm>
          <a:off x="838202" y="4235726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738563237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013892130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234115159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até 2º Quadrimestre/2023</a:t>
                      </a:r>
                      <a:endParaRPr lang="pt-BR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702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28.095.082,23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20.699.462,34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7641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3.511.885,28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2.587.432,79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453918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0B50F38F-893F-E9C5-A280-22A2B3134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62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9404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06C0714-A0AC-40A7-9DF8-B60060C0D165}"/>
              </a:ext>
            </a:extLst>
          </p:cNvPr>
          <p:cNvSpPr txBox="1">
            <a:spLocks/>
          </p:cNvSpPr>
          <p:nvPr/>
        </p:nvSpPr>
        <p:spPr>
          <a:xfrm>
            <a:off x="1408043" y="728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RECEITA CORRENTE LÍQUIDA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A399A9-7DEE-4DF3-A704-867DC526826F}"/>
              </a:ext>
            </a:extLst>
          </p:cNvPr>
          <p:cNvSpPr txBox="1"/>
          <p:nvPr/>
        </p:nvSpPr>
        <p:spPr>
          <a:xfrm>
            <a:off x="1702903" y="904952"/>
            <a:ext cx="9925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o somatório das receitas tributárias, de contribuições, patrimoniais, industriais, agropecuárias, de serviços, transferências correntes e outras receitas também correntes, deduzidos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nos m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unicípios, a contribuição dos servidores para o custeio do seu sistema de previdência e assistência social e as receitas provenientes da compensação financeira citada no § 9º do Art. 201 da Constituição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BB6D83E-DBB7-81CD-D921-F39625845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194029"/>
              </p:ext>
            </p:extLst>
          </p:nvPr>
        </p:nvGraphicFramePr>
        <p:xfrm>
          <a:off x="692426" y="2488137"/>
          <a:ext cx="10515600" cy="1881725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3678249541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180510010"/>
                    </a:ext>
                  </a:extLst>
                </a:gridCol>
              </a:tblGrid>
              <a:tr h="55203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(RCL) Arrecadada até 2º Quadrimestre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721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487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13.158.285,24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287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13.738.802,52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321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16.254.024,16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3917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22.479.879,17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353759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F7BF7CA-64E0-6614-5AC4-9256D6AB4D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125815"/>
              </p:ext>
            </p:extLst>
          </p:nvPr>
        </p:nvGraphicFramePr>
        <p:xfrm>
          <a:off x="692426" y="4759946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1866955797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72876525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Arrecadada até 2º Quadrimestre/2023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835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24.625.315,06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4676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3.078.164,38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36231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4398FA0-0309-CB3B-4CC2-556CA658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623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1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34E4044-74E1-4A3C-95FE-D5CC3A9EFC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C58A5EA8-AE1D-A0C2-7645-97435D75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9D0EEEA-43B9-49B1-A193-AC17B5E593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metas de arrecadação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9CCA42D8-B5D9-C76E-FB4F-7DB767693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617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EB257EA-AE6C-4EE5-BC41-7CD77B868F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CRONOGRAMA DE DESEMBOLSO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B1AA7297-73FB-9D7D-BA79-0CF2BDD6C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634" y="2247914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8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386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MidiaLED</dc:creator>
  <cp:lastModifiedBy>Helin Perazzoli2</cp:lastModifiedBy>
  <cp:revision>7</cp:revision>
  <dcterms:created xsi:type="dcterms:W3CDTF">2021-05-19T17:45:57Z</dcterms:created>
  <dcterms:modified xsi:type="dcterms:W3CDTF">2023-09-22T12:53:38Z</dcterms:modified>
</cp:coreProperties>
</file>